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9"/>
  </p:notesMasterIdLst>
  <p:handoutMasterIdLst>
    <p:handoutMasterId r:id="rId30"/>
  </p:handoutMasterIdLst>
  <p:sldIdLst>
    <p:sldId id="1291" r:id="rId6"/>
    <p:sldId id="1314" r:id="rId7"/>
    <p:sldId id="1308" r:id="rId8"/>
    <p:sldId id="1307" r:id="rId9"/>
    <p:sldId id="1301" r:id="rId10"/>
    <p:sldId id="1317" r:id="rId11"/>
    <p:sldId id="1295" r:id="rId12"/>
    <p:sldId id="1315" r:id="rId13"/>
    <p:sldId id="1323" r:id="rId14"/>
    <p:sldId id="1320" r:id="rId15"/>
    <p:sldId id="1324" r:id="rId16"/>
    <p:sldId id="1325" r:id="rId17"/>
    <p:sldId id="1321" r:id="rId18"/>
    <p:sldId id="1322" r:id="rId19"/>
    <p:sldId id="1319" r:id="rId20"/>
    <p:sldId id="1316" r:id="rId21"/>
    <p:sldId id="1296" r:id="rId22"/>
    <p:sldId id="1297" r:id="rId23"/>
    <p:sldId id="1313" r:id="rId24"/>
    <p:sldId id="1309" r:id="rId25"/>
    <p:sldId id="1289" r:id="rId26"/>
    <p:sldId id="1290" r:id="rId27"/>
    <p:sldId id="1184" r:id="rId28"/>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14"/>
            <p14:sldId id="1308"/>
            <p14:sldId id="1307"/>
            <p14:sldId id="1301"/>
            <p14:sldId id="1317"/>
            <p14:sldId id="1295"/>
            <p14:sldId id="1315"/>
            <p14:sldId id="1323"/>
            <p14:sldId id="1320"/>
            <p14:sldId id="1324"/>
            <p14:sldId id="1325"/>
            <p14:sldId id="1321"/>
            <p14:sldId id="1322"/>
            <p14:sldId id="1319"/>
            <p14:sldId id="1316"/>
            <p14:sldId id="1296"/>
            <p14:sldId id="1297"/>
            <p14:sldId id="1313"/>
            <p14:sldId id="1309"/>
            <p14:sldId id="1289"/>
            <p14:sldId id="129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969696"/>
    <a:srgbClr val="EB3C00"/>
    <a:srgbClr val="0072C6"/>
    <a:srgbClr val="0088EE"/>
    <a:srgbClr val="2D82FF"/>
    <a:srgbClr val="FFFF99"/>
    <a:srgbClr val="0042AC"/>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27" autoAdjust="0"/>
    <p:restoredTop sz="68601" autoAdjust="0"/>
  </p:normalViewPr>
  <p:slideViewPr>
    <p:cSldViewPr snapToGrid="0">
      <p:cViewPr varScale="1">
        <p:scale>
          <a:sx n="64" d="100"/>
          <a:sy n="64" d="100"/>
        </p:scale>
        <p:origin x="1176" y="66"/>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11/11/2014</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11/11/2014</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11/11/2014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11/11/2014</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11/11/2014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11/11/2014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11/11/2014</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23</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43313" y="866775"/>
            <a:ext cx="3013075" cy="1695450"/>
          </a:xfrm>
        </p:spPr>
      </p:sp>
      <p:sp>
        <p:nvSpPr>
          <p:cNvPr id="3" name="Notes Placeholder 2"/>
          <p:cNvSpPr>
            <a:spLocks noGrp="1"/>
          </p:cNvSpPr>
          <p:nvPr>
            <p:ph type="body" idx="1"/>
          </p:nvPr>
        </p:nvSpPr>
        <p:spPr/>
        <p:txBody>
          <a:bodyPr/>
          <a:lstStyle/>
          <a:p>
            <a:r>
              <a:rPr lang="en-US" sz="800" b="1" dirty="0" smtClean="0"/>
              <a:t>Length</a:t>
            </a:r>
            <a:r>
              <a:rPr lang="en-US" sz="800" b="1" dirty="0"/>
              <a:t>: </a:t>
            </a:r>
            <a:r>
              <a:rPr lang="en-US" sz="800" dirty="0"/>
              <a:t>2 minutes for this slide</a:t>
            </a:r>
          </a:p>
          <a:p>
            <a:endParaRPr lang="en-US" sz="800" b="1" dirty="0"/>
          </a:p>
          <a:p>
            <a:r>
              <a:rPr lang="en-US" sz="800" dirty="0" smtClean="0"/>
              <a:t>This </a:t>
            </a:r>
            <a:r>
              <a:rPr lang="en-US" sz="800" dirty="0"/>
              <a:t>slide is a quick demo/practice of the “Stamp” tool and how to use it during course interactions.</a:t>
            </a:r>
          </a:p>
          <a:p>
            <a:endParaRPr lang="en-US" sz="800" dirty="0"/>
          </a:p>
          <a:p>
            <a:r>
              <a:rPr lang="en-US" sz="800" dirty="0"/>
              <a:t>Have students </a:t>
            </a:r>
            <a:r>
              <a:rPr lang="en-US" sz="800" b="1" dirty="0"/>
              <a:t>Check</a:t>
            </a:r>
            <a:r>
              <a:rPr lang="en-US" sz="800" dirty="0"/>
              <a:t> where they live.</a:t>
            </a:r>
          </a:p>
          <a:p>
            <a:endParaRPr lang="en-US" sz="800" dirty="0"/>
          </a:p>
          <a:p>
            <a:r>
              <a:rPr lang="en-US" sz="800" dirty="0"/>
              <a:t>If it’s a small class, have students </a:t>
            </a:r>
            <a:r>
              <a:rPr lang="en-US" sz="800" b="1" dirty="0"/>
              <a:t>type</a:t>
            </a:r>
            <a:r>
              <a:rPr lang="en-US" sz="800" dirty="0"/>
              <a:t> their name where they live.</a:t>
            </a:r>
          </a:p>
          <a:p>
            <a:endParaRPr lang="en-US" sz="800" b="1" dirty="0"/>
          </a:p>
          <a:p>
            <a:r>
              <a:rPr lang="en-US" sz="800" dirty="0"/>
              <a:t>Reach out to the farthest away student</a:t>
            </a:r>
          </a:p>
          <a:p>
            <a:endParaRPr lang="en-US" baseline="0" dirty="0" smtClean="0"/>
          </a:p>
        </p:txBody>
      </p:sp>
      <p:sp>
        <p:nvSpPr>
          <p:cNvPr id="4" name="Slide Number Placeholder 3"/>
          <p:cNvSpPr>
            <a:spLocks noGrp="1"/>
          </p:cNvSpPr>
          <p:nvPr>
            <p:ph type="sldNum" sz="quarter" idx="10"/>
          </p:nvPr>
        </p:nvSpPr>
        <p:spPr/>
        <p:txBody>
          <a:bodyPr/>
          <a:lstStyle/>
          <a:p>
            <a:fld id="{7682BE51-5BE8-425A-B830-4F9B98B25985}" type="slidenum">
              <a:rPr lang="en-US" smtClean="0">
                <a:solidFill>
                  <a:prstClr val="black"/>
                </a:solidFill>
              </a:rPr>
              <a:pPr/>
              <a:t>3</a:t>
            </a:fld>
            <a:endParaRPr lang="en-US" dirty="0">
              <a:solidFill>
                <a:prstClr val="black"/>
              </a:solidFill>
            </a:endParaRPr>
          </a:p>
        </p:txBody>
      </p:sp>
      <p:sp>
        <p:nvSpPr>
          <p:cNvPr id="5" name="Footer Placeholder 9"/>
          <p:cNvSpPr>
            <a:spLocks noGrp="1"/>
          </p:cNvSpPr>
          <p:nvPr>
            <p:ph type="ftr" sz="quarter" idx="4"/>
          </p:nvPr>
        </p:nvSpPr>
        <p:spPr>
          <a:xfrm>
            <a:off x="352753" y="8658554"/>
            <a:ext cx="5920740" cy="355964"/>
          </a:xfrm>
        </p:spPr>
        <p:txBody>
          <a:bodyPr/>
          <a:lstStyle/>
          <a:p>
            <a:pPr marL="119063" defTabSz="914099" eaLnBrk="0" hangingPunct="0"/>
            <a:r>
              <a:rPr lang="en-US" sz="400" dirty="0" smtClean="0">
                <a:solidFill>
                  <a:srgbClr val="000000"/>
                </a:solidFill>
              </a:rPr>
              <a:t>©</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Tree>
    <p:extLst>
      <p:ext uri="{BB962C8B-B14F-4D97-AF65-F5344CB8AC3E}">
        <p14:creationId xmlns:p14="http://schemas.microsoft.com/office/powerpoint/2010/main" val="50647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11/11/2014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286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11/11/2014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094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A525DF3-B6D2-4112-9DB4-5600254E3DE2}" type="datetime1">
              <a:rPr lang="en-US" smtClean="0"/>
              <a:t>11/11/2014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80285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11/11/2014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3353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11/11/2014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6079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11/11/2014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6226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11/11/2014</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3" name="TextBox 2"/>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1"/>
                </a:solidFill>
              </a:rPr>
              <a:t>”</a:t>
            </a:r>
            <a:r>
              <a:rPr lang="fi-FI" sz="1600" i="1" spc="-70" dirty="0" err="1" smtClean="0">
                <a:solidFill>
                  <a:schemeClr val="tx1"/>
                </a:solidFill>
              </a:rPr>
              <a:t>Sharing</a:t>
            </a:r>
            <a:r>
              <a:rPr lang="fi-FI" sz="1600" i="1" spc="-70" baseline="0" dirty="0" smtClean="0">
                <a:solidFill>
                  <a:schemeClr val="tx1"/>
                </a:solidFill>
              </a:rPr>
              <a:t> is </a:t>
            </a:r>
            <a:r>
              <a:rPr lang="fi-FI" sz="1600" i="1" spc="-70" baseline="0" dirty="0" err="1" smtClean="0">
                <a:solidFill>
                  <a:schemeClr val="tx1"/>
                </a:solidFill>
              </a:rPr>
              <a:t>caring</a:t>
            </a:r>
            <a:r>
              <a:rPr lang="fi-FI" sz="1600" i="1" spc="-70" dirty="0" smtClean="0">
                <a:solidFill>
                  <a:schemeClr val="tx1"/>
                </a:solidFill>
              </a:rPr>
              <a:t>”</a:t>
            </a:r>
            <a:endParaRPr lang="en-US" sz="1600" i="1" spc="-70" dirty="0" smtClean="0">
              <a:solidFill>
                <a:schemeClr val="tx1"/>
              </a:solidFill>
            </a:endParaRPr>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65938538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9"/>
            <a:ext cx="11650488" cy="198823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8623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1" r:id="rId30"/>
    <p:sldLayoutId id="2147484282" r:id="rId31"/>
    <p:sldLayoutId id="2147484283" r:id="rId3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luisevalencia.com/2014/10/31/how-to-create-a-very-nice-minicalendar-apppart-to-render-your-events-sharepoint-hosted-app/"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hyperlink" Target="http://blogs.technet.com/b/speschka/archive/2014/08/11/cloudtopia-connecting-o365-apps-azure-and-cortana-part-3.aspx"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OfficeDev/PnP/wiki/contributing-to-Office-365-developer-patterns-and-practices"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levalencia" TargetMode="External"/><Relationship Id="rId3" Type="http://schemas.openxmlformats.org/officeDocument/2006/relationships/image" Target="../media/image14.jpeg"/><Relationship Id="rId7" Type="http://schemas.openxmlformats.org/officeDocument/2006/relationships/hyperlink" Target="https://twitter.com/cory_peters"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hyperlink" Target="https://twitter.com/SharePointHenke" TargetMode="External"/><Relationship Id="rId11" Type="http://schemas.openxmlformats.org/officeDocument/2006/relationships/hyperlink" Target="https://twitter.com/BruceAlbany" TargetMode="External"/><Relationship Id="rId5" Type="http://schemas.openxmlformats.org/officeDocument/2006/relationships/hyperlink" Target="https://twitter.com/sgryphon" TargetMode="External"/><Relationship Id="rId10" Type="http://schemas.openxmlformats.org/officeDocument/2006/relationships/hyperlink" Target="https://twitter.com/koenzomers" TargetMode="External"/><Relationship Id="rId4" Type="http://schemas.openxmlformats.org/officeDocument/2006/relationships/hyperlink" Target="https://twitter.com/erwinvanhunen" TargetMode="External"/><Relationship Id="rId9" Type="http://schemas.openxmlformats.org/officeDocument/2006/relationships/hyperlink" Target="https://twitter.com/PaoloPi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Call – </a:t>
            </a:r>
            <a:r>
              <a:rPr lang="en-US" dirty="0" smtClean="0"/>
              <a:t>November 2014</a:t>
            </a:r>
            <a:endParaRPr lang="en-US" dirty="0"/>
          </a:p>
        </p:txBody>
      </p:sp>
      <p:sp>
        <p:nvSpPr>
          <p:cNvPr id="6" name="Text Placeholder 5"/>
          <p:cNvSpPr>
            <a:spLocks noGrp="1"/>
          </p:cNvSpPr>
          <p:nvPr>
            <p:ph type="body" sz="quarter" idx="12"/>
          </p:nvPr>
        </p:nvSpPr>
        <p:spPr/>
        <p:txBody>
          <a:bodyPr/>
          <a:lstStyle/>
          <a:p>
            <a:r>
              <a:rPr lang="en-US" dirty="0" smtClean="0"/>
              <a:t>PnP Core Team</a:t>
            </a:r>
            <a:endParaRPr lang="en-US" dirty="0"/>
          </a:p>
        </p:txBody>
      </p:sp>
      <p:sp>
        <p:nvSpPr>
          <p:cNvPr id="4" name="TextBox 3"/>
          <p:cNvSpPr txBox="1"/>
          <p:nvPr/>
        </p:nvSpPr>
        <p:spPr>
          <a:xfrm>
            <a:off x="0" y="0"/>
            <a:ext cx="7207248" cy="1141926"/>
          </a:xfrm>
          <a:prstGeom prst="rect">
            <a:avLst/>
          </a:prstGeom>
          <a:noFill/>
        </p:spPr>
        <p:txBody>
          <a:bodyPr wrap="square" lIns="179114" tIns="143293" rIns="179114" bIns="143293" rtlCol="0">
            <a:spAutoFit/>
          </a:bodyPr>
          <a:lstStyle/>
          <a:p>
            <a:pPr defTabSz="913375">
              <a:lnSpc>
                <a:spcPct val="90000"/>
              </a:lnSpc>
              <a:spcAft>
                <a:spcPts val="588"/>
              </a:spcAft>
            </a:pPr>
            <a:r>
              <a:rPr lang="en-US" sz="2800" u="sng" dirty="0" smtClean="0">
                <a:solidFill>
                  <a:schemeClr val="tx1">
                    <a:lumMod val="65000"/>
                    <a:lumOff val="35000"/>
                  </a:schemeClr>
                </a:solidFill>
                <a:latin typeface="Segoe UI Light"/>
              </a:rPr>
              <a:t>aka.ms/</a:t>
            </a:r>
            <a:r>
              <a:rPr lang="en-US" sz="2800" u="sng" dirty="0" err="1" smtClean="0">
                <a:solidFill>
                  <a:schemeClr val="tx1">
                    <a:lumMod val="65000"/>
                    <a:lumOff val="35000"/>
                  </a:schemeClr>
                </a:solidFill>
                <a:latin typeface="Segoe UI Light"/>
              </a:rPr>
              <a:t>OfficeDevPnP</a:t>
            </a:r>
            <a:endParaRPr lang="en-US" sz="2800" u="sng" dirty="0" smtClean="0">
              <a:solidFill>
                <a:schemeClr val="tx1">
                  <a:lumMod val="65000"/>
                  <a:lumOff val="35000"/>
                </a:schemeClr>
              </a:solidFill>
              <a:latin typeface="Segoe UI Light"/>
            </a:endParaRPr>
          </a:p>
          <a:p>
            <a:pPr defTabSz="913375">
              <a:lnSpc>
                <a:spcPct val="90000"/>
              </a:lnSpc>
              <a:spcAft>
                <a:spcPts val="588"/>
              </a:spcAft>
            </a:pPr>
            <a:r>
              <a:rPr lang="en-US" sz="2800" u="sng" dirty="0" smtClean="0">
                <a:solidFill>
                  <a:schemeClr val="tx1">
                    <a:lumMod val="65000"/>
                    <a:lumOff val="35000"/>
                  </a:schemeClr>
                </a:solidFill>
                <a:latin typeface="Segoe UI Light"/>
              </a:rPr>
              <a:t>aka.ms/</a:t>
            </a:r>
            <a:r>
              <a:rPr lang="en-US" sz="2800" u="sng" dirty="0" err="1" smtClean="0">
                <a:solidFill>
                  <a:schemeClr val="tx1">
                    <a:lumMod val="65000"/>
                    <a:lumOff val="35000"/>
                  </a:schemeClr>
                </a:solidFill>
                <a:latin typeface="Segoe UI Light"/>
              </a:rPr>
              <a:t>OfficeDevPnPYammer</a:t>
            </a:r>
            <a:endParaRPr lang="en-US" sz="4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Core.JSOM.Minicalendar</a:t>
            </a:r>
            <a:r>
              <a:rPr lang="en-US" dirty="0"/>
              <a:t> (</a:t>
            </a:r>
            <a:r>
              <a:rPr lang="en-US" dirty="0">
                <a:solidFill>
                  <a:schemeClr val="tx2"/>
                </a:solidFill>
              </a:rPr>
              <a:t>Luis Valencia</a:t>
            </a:r>
            <a:r>
              <a:rPr lang="en-US" dirty="0" smtClean="0"/>
              <a:t>)</a:t>
            </a:r>
            <a:endParaRPr lang="en-GB" dirty="0"/>
          </a:p>
        </p:txBody>
      </p:sp>
      <p:sp>
        <p:nvSpPr>
          <p:cNvPr id="3" name="Text Placeholder 2"/>
          <p:cNvSpPr>
            <a:spLocks noGrp="1"/>
          </p:cNvSpPr>
          <p:nvPr>
            <p:ph type="body" sz="quarter" idx="10"/>
          </p:nvPr>
        </p:nvSpPr>
        <p:spPr>
          <a:xfrm>
            <a:off x="519113" y="1447799"/>
            <a:ext cx="8375506" cy="2043636"/>
          </a:xfrm>
        </p:spPr>
        <p:txBody>
          <a:bodyPr/>
          <a:lstStyle/>
          <a:p>
            <a:r>
              <a:rPr lang="en-US" dirty="0" smtClean="0"/>
              <a:t>SharePoint Hosted app for showing calendar information</a:t>
            </a:r>
          </a:p>
          <a:p>
            <a:pPr lvl="1"/>
            <a:r>
              <a:rPr lang="en-GB" dirty="0">
                <a:hlinkClick r:id="rId2"/>
              </a:rPr>
              <a:t>http://</a:t>
            </a:r>
            <a:r>
              <a:rPr lang="en-GB" dirty="0" smtClean="0">
                <a:hlinkClick r:id="rId2"/>
              </a:rPr>
              <a:t>www.luisevalencia.com/2014/10/31/how-to-create-a-very-nice-minicalendar-apppart-to-render-your-events-sharepoint-hosted-app</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4682" y="1447799"/>
            <a:ext cx="2695951" cy="3362794"/>
          </a:xfrm>
          <a:prstGeom prst="rect">
            <a:avLst/>
          </a:prstGeom>
        </p:spPr>
      </p:pic>
    </p:spTree>
    <p:extLst>
      <p:ext uri="{BB962C8B-B14F-4D97-AF65-F5344CB8AC3E}">
        <p14:creationId xmlns:p14="http://schemas.microsoft.com/office/powerpoint/2010/main" val="90355985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err="1"/>
              <a:t>Core.Services.Authenticate</a:t>
            </a:r>
            <a:r>
              <a:rPr lang="en-GB" sz="4400" dirty="0"/>
              <a:t> (Bert Jansen, Microsoft</a:t>
            </a:r>
            <a:r>
              <a:rPr lang="en-GB" sz="4400" dirty="0" smtClean="0"/>
              <a:t>)</a:t>
            </a:r>
            <a:endParaRPr lang="en-GB" sz="4400" dirty="0"/>
          </a:p>
        </p:txBody>
      </p:sp>
      <p:sp>
        <p:nvSpPr>
          <p:cNvPr id="3" name="Text Placeholder 2"/>
          <p:cNvSpPr>
            <a:spLocks noGrp="1"/>
          </p:cNvSpPr>
          <p:nvPr>
            <p:ph type="body" sz="quarter" idx="10"/>
          </p:nvPr>
        </p:nvSpPr>
        <p:spPr/>
        <p:txBody>
          <a:bodyPr/>
          <a:lstStyle/>
          <a:p>
            <a:r>
              <a:rPr lang="en-US" dirty="0" smtClean="0"/>
              <a:t>How </a:t>
            </a:r>
            <a:r>
              <a:rPr lang="en-US" dirty="0"/>
              <a:t>you can call Web API 2 services from low trust provider hosted SharePoint apps. </a:t>
            </a:r>
            <a:endParaRPr lang="en-US" dirty="0" smtClean="0"/>
          </a:p>
          <a:p>
            <a:pPr lvl="1"/>
            <a:r>
              <a:rPr lang="en-US" dirty="0" smtClean="0"/>
              <a:t>You'll </a:t>
            </a:r>
            <a:r>
              <a:rPr lang="en-US" dirty="0"/>
              <a:t>have the option to authorize the Web API call and to "</a:t>
            </a:r>
            <a:r>
              <a:rPr lang="en-US" dirty="0" err="1"/>
              <a:t>reinstantiate</a:t>
            </a:r>
            <a:r>
              <a:rPr lang="en-US" dirty="0"/>
              <a:t>" the callers client context in the </a:t>
            </a:r>
            <a:r>
              <a:rPr lang="en-US" dirty="0" err="1"/>
              <a:t>WebAPI</a:t>
            </a:r>
            <a:r>
              <a:rPr lang="en-US" dirty="0"/>
              <a:t> service. We'll also address how to make cross domain calls to </a:t>
            </a:r>
            <a:r>
              <a:rPr lang="en-US" dirty="0" err="1"/>
              <a:t>WebAPI</a:t>
            </a:r>
            <a:r>
              <a:rPr lang="en-US" dirty="0"/>
              <a:t> services</a:t>
            </a:r>
            <a:r>
              <a:rPr lang="en-US" dirty="0" smtClean="0"/>
              <a:t>.</a:t>
            </a:r>
          </a:p>
          <a:p>
            <a:pPr lvl="1"/>
            <a:endParaRPr lang="en-US" dirty="0" smtClean="0"/>
          </a:p>
          <a:p>
            <a:r>
              <a:rPr lang="en-US" dirty="0" smtClean="0"/>
              <a:t>Inspired </a:t>
            </a:r>
            <a:r>
              <a:rPr lang="en-US" dirty="0"/>
              <a:t>by the </a:t>
            </a:r>
            <a:r>
              <a:rPr lang="en-US" dirty="0" err="1">
                <a:hlinkClick r:id="rId2"/>
              </a:rPr>
              <a:t>CloudTopia</a:t>
            </a:r>
            <a:r>
              <a:rPr lang="en-US" dirty="0"/>
              <a:t> sample of Steve Peschka</a:t>
            </a:r>
            <a:endParaRPr lang="en-GB" dirty="0"/>
          </a:p>
        </p:txBody>
      </p:sp>
    </p:spTree>
    <p:extLst>
      <p:ext uri="{BB962C8B-B14F-4D97-AF65-F5344CB8AC3E}">
        <p14:creationId xmlns:p14="http://schemas.microsoft.com/office/powerpoint/2010/main" val="304078931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dirty="0" err="1"/>
              <a:t>Provisioning.SiteModifier</a:t>
            </a:r>
            <a:r>
              <a:rPr lang="en-US" sz="4000" dirty="0"/>
              <a:t> (</a:t>
            </a:r>
            <a:r>
              <a:rPr lang="en-US" sz="4000" dirty="0">
                <a:solidFill>
                  <a:schemeClr val="tx2"/>
                </a:solidFill>
              </a:rPr>
              <a:t>Erwin Van Hunen</a:t>
            </a:r>
            <a:r>
              <a:rPr lang="en-US" sz="4000" dirty="0"/>
              <a:t>, </a:t>
            </a:r>
            <a:r>
              <a:rPr lang="en-US" sz="4000" dirty="0" err="1"/>
              <a:t>Knowit</a:t>
            </a:r>
            <a:r>
              <a:rPr lang="en-US" sz="4000" dirty="0"/>
              <a:t> AB)</a:t>
            </a:r>
          </a:p>
        </p:txBody>
      </p:sp>
      <p:sp>
        <p:nvSpPr>
          <p:cNvPr id="3" name="Text Placeholder 2"/>
          <p:cNvSpPr>
            <a:spLocks noGrp="1"/>
          </p:cNvSpPr>
          <p:nvPr>
            <p:ph type="body" sz="quarter" idx="10"/>
          </p:nvPr>
        </p:nvSpPr>
        <p:spPr/>
        <p:txBody>
          <a:bodyPr/>
          <a:lstStyle/>
          <a:p>
            <a:r>
              <a:rPr lang="en-US" sz="3600" dirty="0" smtClean="0"/>
              <a:t>This scenario demonstrates how an app can be used to provide a dialog box in which users can make selections of artefacts to be added to the site the moment they need it.</a:t>
            </a:r>
          </a:p>
          <a:p>
            <a:r>
              <a:rPr lang="en-US" sz="3600" dirty="0" smtClean="0"/>
              <a:t>This scenario demonstrates the following:</a:t>
            </a:r>
          </a:p>
          <a:p>
            <a:pPr lvl="1"/>
            <a:r>
              <a:rPr lang="en-US" sz="2000" dirty="0" smtClean="0"/>
              <a:t>How to add a custom action to the site settings menu in the host web (see Services\</a:t>
            </a:r>
            <a:r>
              <a:rPr lang="en-US" sz="2000" dirty="0" err="1" smtClean="0"/>
              <a:t>AppEventReceiver.svc</a:t>
            </a:r>
            <a:r>
              <a:rPr lang="en-US" sz="2000" dirty="0" smtClean="0"/>
              <a:t>)</a:t>
            </a:r>
          </a:p>
          <a:p>
            <a:pPr lvl="1"/>
            <a:r>
              <a:rPr lang="en-US" sz="2000" dirty="0" smtClean="0"/>
              <a:t>How to show a dialog in a custom action (see Services\</a:t>
            </a:r>
            <a:r>
              <a:rPr lang="en-US" sz="2000" dirty="0" err="1" smtClean="0"/>
              <a:t>AppEventReceiver.svc</a:t>
            </a:r>
            <a:r>
              <a:rPr lang="en-US" sz="2000" dirty="0" smtClean="0"/>
              <a:t>)</a:t>
            </a:r>
          </a:p>
          <a:p>
            <a:pPr lvl="1"/>
            <a:r>
              <a:rPr lang="en-US" sz="2000" dirty="0" smtClean="0"/>
              <a:t>How to hide a dialog that hosts a page from a remote app web (see Pages\Modify.aspx)</a:t>
            </a:r>
          </a:p>
          <a:p>
            <a:pPr lvl="1"/>
            <a:r>
              <a:rPr lang="en-US" sz="2000" dirty="0" smtClean="0"/>
              <a:t>How to create artefacts like lists and set the theme of a web (see Pages\Modify.aspx)</a:t>
            </a:r>
          </a:p>
          <a:p>
            <a:endParaRPr lang="en-GB" sz="3600" dirty="0"/>
          </a:p>
        </p:txBody>
      </p:sp>
    </p:spTree>
    <p:extLst>
      <p:ext uri="{BB962C8B-B14F-4D97-AF65-F5344CB8AC3E}">
        <p14:creationId xmlns:p14="http://schemas.microsoft.com/office/powerpoint/2010/main" val="81331140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4400" dirty="0"/>
              <a:t>Workflow.CustomEvents (</a:t>
            </a:r>
            <a:r>
              <a:rPr lang="nl-BE" sz="4400" dirty="0">
                <a:solidFill>
                  <a:schemeClr val="tx2"/>
                </a:solidFill>
              </a:rPr>
              <a:t>Paolo Pialorsi</a:t>
            </a:r>
            <a:r>
              <a:rPr lang="nl-BE" sz="4400" dirty="0"/>
              <a:t>, PiaSys.com)</a:t>
            </a:r>
          </a:p>
        </p:txBody>
      </p:sp>
      <p:sp>
        <p:nvSpPr>
          <p:cNvPr id="3" name="Text Placeholder 2"/>
          <p:cNvSpPr>
            <a:spLocks noGrp="1"/>
          </p:cNvSpPr>
          <p:nvPr>
            <p:ph type="body" sz="quarter" idx="10"/>
          </p:nvPr>
        </p:nvSpPr>
        <p:spPr/>
        <p:txBody>
          <a:bodyPr/>
          <a:lstStyle/>
          <a:p>
            <a:r>
              <a:rPr lang="en-US" dirty="0"/>
              <a:t>This SharePoint-hosted sample application for SharePoint demonstrates how to create a workflow that waits for a custom event, which will be raised by a custom Page via JavaScript and using the JavaScript Client Object Model (JSOM) for the Workflow Services Manager library</a:t>
            </a:r>
            <a:endParaRPr lang="en-GB" dirty="0"/>
          </a:p>
        </p:txBody>
      </p:sp>
    </p:spTree>
    <p:extLst>
      <p:ext uri="{BB962C8B-B14F-4D97-AF65-F5344CB8AC3E}">
        <p14:creationId xmlns:p14="http://schemas.microsoft.com/office/powerpoint/2010/main" val="278967264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4400" dirty="0"/>
              <a:t>UserProfile.Manipulation.CSOM (</a:t>
            </a:r>
            <a:r>
              <a:rPr lang="nl-BE" sz="4400" dirty="0">
                <a:solidFill>
                  <a:schemeClr val="tx2"/>
                </a:solidFill>
              </a:rPr>
              <a:t>Vesa Juvonen</a:t>
            </a:r>
            <a:r>
              <a:rPr lang="nl-BE" sz="4400" dirty="0"/>
              <a:t>, Microsoft)</a:t>
            </a:r>
          </a:p>
        </p:txBody>
      </p:sp>
      <p:sp>
        <p:nvSpPr>
          <p:cNvPr id="3" name="Text Placeholder 2"/>
          <p:cNvSpPr>
            <a:spLocks noGrp="1"/>
          </p:cNvSpPr>
          <p:nvPr>
            <p:ph type="body" sz="quarter" idx="10"/>
          </p:nvPr>
        </p:nvSpPr>
        <p:spPr>
          <a:xfrm>
            <a:off x="519113" y="1447799"/>
            <a:ext cx="6095444" cy="2043636"/>
          </a:xfrm>
        </p:spPr>
        <p:txBody>
          <a:bodyPr/>
          <a:lstStyle/>
          <a:p>
            <a:r>
              <a:rPr lang="en-US" dirty="0" smtClean="0"/>
              <a:t>Shows how to use CSOM to update user profile properties</a:t>
            </a:r>
          </a:p>
          <a:p>
            <a:pPr lvl="1"/>
            <a:r>
              <a:rPr lang="en-US" dirty="0" smtClean="0"/>
              <a:t>New properties in the user profile CSOM after the September release, which are now also available in the server side</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6220" y="1447799"/>
            <a:ext cx="4761905" cy="3904762"/>
          </a:xfrm>
          <a:prstGeom prst="rect">
            <a:avLst/>
          </a:prstGeom>
        </p:spPr>
      </p:pic>
    </p:spTree>
    <p:extLst>
      <p:ext uri="{BB962C8B-B14F-4D97-AF65-F5344CB8AC3E}">
        <p14:creationId xmlns:p14="http://schemas.microsoft.com/office/powerpoint/2010/main" val="386554633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Nuget</a:t>
            </a:r>
            <a:r>
              <a:rPr lang="en-US" dirty="0" smtClean="0"/>
              <a:t> Package is out!</a:t>
            </a:r>
            <a:endParaRPr lang="en-GB" dirty="0"/>
          </a:p>
        </p:txBody>
      </p:sp>
      <p:sp>
        <p:nvSpPr>
          <p:cNvPr id="3" name="Text Placeholder 2"/>
          <p:cNvSpPr>
            <a:spLocks noGrp="1"/>
          </p:cNvSpPr>
          <p:nvPr>
            <p:ph type="body" sz="quarter" idx="10"/>
          </p:nvPr>
        </p:nvSpPr>
        <p:spPr>
          <a:xfrm>
            <a:off x="519112" y="1447798"/>
            <a:ext cx="6178571" cy="4347359"/>
          </a:xfrm>
        </p:spPr>
        <p:txBody>
          <a:bodyPr/>
          <a:lstStyle/>
          <a:p>
            <a:r>
              <a:rPr lang="en-US" sz="3600" dirty="0" smtClean="0"/>
              <a:t>PnP </a:t>
            </a:r>
            <a:r>
              <a:rPr lang="en-US" sz="3600" dirty="0" err="1" smtClean="0"/>
              <a:t>Nuget</a:t>
            </a:r>
            <a:r>
              <a:rPr lang="en-US" sz="3600" dirty="0" smtClean="0"/>
              <a:t> Packages are out!</a:t>
            </a:r>
          </a:p>
          <a:p>
            <a:r>
              <a:rPr lang="en-US" sz="3600" dirty="0" smtClean="0"/>
              <a:t>Separate packages for cloud and on-premises</a:t>
            </a:r>
          </a:p>
          <a:p>
            <a:pPr lvl="1"/>
            <a:r>
              <a:rPr lang="en-US" sz="2000" dirty="0" smtClean="0"/>
              <a:t>15 &amp; 16 version of the CSOM</a:t>
            </a:r>
          </a:p>
          <a:p>
            <a:r>
              <a:rPr lang="en-US" sz="3600" dirty="0" smtClean="0"/>
              <a:t>Currently compiled from the </a:t>
            </a:r>
            <a:r>
              <a:rPr lang="en-US" sz="3600" dirty="0" err="1" smtClean="0"/>
              <a:t>dev</a:t>
            </a:r>
            <a:r>
              <a:rPr lang="en-US" sz="3600" dirty="0" smtClean="0"/>
              <a:t> branch during 8</a:t>
            </a:r>
            <a:r>
              <a:rPr lang="en-US" sz="3600" baseline="30000" dirty="0" smtClean="0"/>
              <a:t>th</a:t>
            </a:r>
            <a:r>
              <a:rPr lang="en-US" sz="3600" dirty="0" smtClean="0"/>
              <a:t> of Nov</a:t>
            </a:r>
          </a:p>
          <a:p>
            <a:r>
              <a:rPr lang="en-US" sz="3600" dirty="0" smtClean="0"/>
              <a:t>Will be updated during master merges</a:t>
            </a:r>
            <a:endParaRPr lang="en-GB" sz="3600" dirty="0"/>
          </a:p>
        </p:txBody>
      </p:sp>
      <p:pic>
        <p:nvPicPr>
          <p:cNvPr id="4" name="Picture 3"/>
          <p:cNvPicPr>
            <a:picLocks noChangeAspect="1"/>
          </p:cNvPicPr>
          <p:nvPr/>
        </p:nvPicPr>
        <p:blipFill>
          <a:blip r:embed="rId2"/>
          <a:stretch>
            <a:fillRect/>
          </a:stretch>
        </p:blipFill>
        <p:spPr>
          <a:xfrm>
            <a:off x="6832199" y="1447799"/>
            <a:ext cx="4990305" cy="3326870"/>
          </a:xfrm>
          <a:prstGeom prst="rect">
            <a:avLst/>
          </a:prstGeom>
        </p:spPr>
      </p:pic>
    </p:spTree>
    <p:extLst>
      <p:ext uri="{BB962C8B-B14F-4D97-AF65-F5344CB8AC3E}">
        <p14:creationId xmlns:p14="http://schemas.microsoft.com/office/powerpoint/2010/main" val="197793549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Updates to PnP Core and miscellaneous</a:t>
            </a:r>
            <a:endParaRPr lang="nl-BE" dirty="0"/>
          </a:p>
        </p:txBody>
      </p:sp>
      <p:sp>
        <p:nvSpPr>
          <p:cNvPr id="3" name="Text Placeholder 2"/>
          <p:cNvSpPr>
            <a:spLocks noGrp="1"/>
          </p:cNvSpPr>
          <p:nvPr>
            <p:ph type="body" sz="quarter" idx="10"/>
          </p:nvPr>
        </p:nvSpPr>
        <p:spPr/>
        <p:txBody>
          <a:bodyPr/>
          <a:lstStyle/>
          <a:p>
            <a:r>
              <a:rPr lang="en-US" sz="3200" dirty="0" smtClean="0"/>
              <a:t>Lots of refactoring, updates and improvements done and more to be introduced later</a:t>
            </a:r>
          </a:p>
          <a:p>
            <a:r>
              <a:rPr lang="en-US" sz="3200" dirty="0" smtClean="0"/>
              <a:t>No breaking changes with any updates like in the past, just guidance in VS to drive to right direction</a:t>
            </a:r>
          </a:p>
          <a:p>
            <a:pPr lvl="1"/>
            <a:r>
              <a:rPr lang="en-US" sz="1800" dirty="0" smtClean="0"/>
              <a:t>Old methods do work as well, but we indicate changes with obsolete messages</a:t>
            </a:r>
          </a:p>
          <a:p>
            <a:endParaRPr lang="en-US" sz="3200" dirty="0" smtClean="0"/>
          </a:p>
          <a:p>
            <a:endParaRPr lang="en-US" sz="3200" dirty="0" smtClean="0"/>
          </a:p>
          <a:p>
            <a:endParaRPr lang="en-US" sz="3200" dirty="0" smtClean="0"/>
          </a:p>
          <a:p>
            <a:r>
              <a:rPr lang="en-US" sz="3200" dirty="0" smtClean="0"/>
              <a:t>Improvements in unit tests </a:t>
            </a:r>
            <a:r>
              <a:rPr lang="en-US" sz="3200" dirty="0" smtClean="0">
                <a:sym typeface="Wingdings" panose="05000000000000000000" pitchFamily="2" charset="2"/>
              </a:rPr>
              <a:t> </a:t>
            </a:r>
            <a:r>
              <a:rPr lang="en-US" sz="3200" dirty="0" smtClean="0">
                <a:solidFill>
                  <a:schemeClr val="tx2"/>
                </a:solidFill>
                <a:sym typeface="Wingdings" panose="05000000000000000000" pitchFamily="2" charset="2"/>
              </a:rPr>
              <a:t>95 unit tests available!</a:t>
            </a:r>
            <a:endParaRPr lang="en-US" sz="3200" dirty="0" smtClean="0">
              <a:solidFill>
                <a:schemeClr val="tx2"/>
              </a:solidFill>
            </a:endParaRPr>
          </a:p>
        </p:txBody>
      </p:sp>
      <p:pic>
        <p:nvPicPr>
          <p:cNvPr id="1026" name="Picture 2" descr="image002"/>
          <p:cNvPicPr>
            <a:picLocks noChangeAspect="1" noChangeArrowheads="1"/>
          </p:cNvPicPr>
          <p:nvPr/>
        </p:nvPicPr>
        <p:blipFill rotWithShape="1">
          <a:blip r:embed="rId2">
            <a:extLst>
              <a:ext uri="{28A0092B-C50C-407E-A947-70E740481C1C}">
                <a14:useLocalDpi xmlns:a14="http://schemas.microsoft.com/office/drawing/2010/main" val="0"/>
              </a:ext>
            </a:extLst>
          </a:blip>
          <a:srcRect t="62389"/>
          <a:stretch/>
        </p:blipFill>
        <p:spPr bwMode="auto">
          <a:xfrm>
            <a:off x="883916" y="3748981"/>
            <a:ext cx="10110645" cy="120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967616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We are planning to perform master merge </a:t>
            </a:r>
            <a:r>
              <a:rPr lang="en-US" dirty="0" smtClean="0"/>
              <a:t>next week to </a:t>
            </a:r>
            <a:r>
              <a:rPr lang="en-US" dirty="0"/>
              <a:t>sync up </a:t>
            </a:r>
            <a:r>
              <a:rPr lang="en-US" dirty="0" smtClean="0"/>
              <a:t>things again</a:t>
            </a:r>
            <a:endParaRPr lang="en-US" dirty="0"/>
          </a:p>
          <a:p>
            <a:r>
              <a:rPr lang="en-US" dirty="0"/>
              <a:t>More detailed testing will be done before this </a:t>
            </a:r>
            <a:r>
              <a:rPr lang="en-US" dirty="0" smtClean="0"/>
              <a:t>one</a:t>
            </a:r>
          </a:p>
          <a:p>
            <a:r>
              <a:rPr lang="en-US" dirty="0" smtClean="0"/>
              <a:t>In general we are moving to monthly master branch releases from this moment forward</a:t>
            </a:r>
            <a:endParaRPr lang="en-US" dirty="0"/>
          </a:p>
        </p:txBody>
      </p:sp>
      <p:sp>
        <p:nvSpPr>
          <p:cNvPr id="3" name="Title 2"/>
          <p:cNvSpPr>
            <a:spLocks noGrp="1"/>
          </p:cNvSpPr>
          <p:nvPr>
            <p:ph type="title"/>
          </p:nvPr>
        </p:nvSpPr>
        <p:spPr/>
        <p:txBody>
          <a:bodyPr/>
          <a:lstStyle/>
          <a:p>
            <a:r>
              <a:rPr lang="en-US" dirty="0" smtClean="0"/>
              <a:t>Master merge</a:t>
            </a:r>
            <a:endParaRPr lang="en-US" dirty="0"/>
          </a:p>
        </p:txBody>
      </p:sp>
    </p:spTree>
    <p:extLst>
      <p:ext uri="{BB962C8B-B14F-4D97-AF65-F5344CB8AC3E}">
        <p14:creationId xmlns:p14="http://schemas.microsoft.com/office/powerpoint/2010/main" val="161229763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contribute?</a:t>
            </a:r>
            <a:endParaRPr lang="en-US" dirty="0"/>
          </a:p>
        </p:txBody>
      </p:sp>
      <p:sp>
        <p:nvSpPr>
          <p:cNvPr id="2" name="Text Placeholder 1"/>
          <p:cNvSpPr>
            <a:spLocks noGrp="1"/>
          </p:cNvSpPr>
          <p:nvPr>
            <p:ph type="body" sz="quarter" idx="10"/>
          </p:nvPr>
        </p:nvSpPr>
        <p:spPr/>
        <p:txBody>
          <a:bodyPr/>
          <a:lstStyle/>
          <a:p>
            <a:r>
              <a:rPr lang="en-US" dirty="0" smtClean="0"/>
              <a:t>Documentation in wiki</a:t>
            </a:r>
          </a:p>
          <a:p>
            <a:pPr lvl="1"/>
            <a:r>
              <a:rPr lang="en-US" dirty="0">
                <a:hlinkClick r:id="rId3"/>
              </a:rPr>
              <a:t>https://</a:t>
            </a:r>
            <a:r>
              <a:rPr lang="en-US" dirty="0" smtClean="0">
                <a:hlinkClick r:id="rId3"/>
              </a:rPr>
              <a:t>github.com/OfficeDev/PnP/wiki/contributing-to-Office-365-developer-patterns-and-practices</a:t>
            </a:r>
            <a:endParaRPr lang="en-US" dirty="0" smtClean="0"/>
          </a:p>
          <a:p>
            <a:pPr lvl="1"/>
            <a:endParaRPr lang="en-US" dirty="0"/>
          </a:p>
          <a:p>
            <a:r>
              <a:rPr lang="en-US" dirty="0" smtClean="0"/>
              <a:t>Simple steps</a:t>
            </a:r>
          </a:p>
          <a:p>
            <a:pPr lvl="1"/>
            <a:r>
              <a:rPr lang="en-US" dirty="0" smtClean="0"/>
              <a:t>Fork</a:t>
            </a:r>
          </a:p>
          <a:p>
            <a:pPr lvl="1"/>
            <a:r>
              <a:rPr lang="en-US" dirty="0" smtClean="0"/>
              <a:t>Apply changes and contributions</a:t>
            </a:r>
          </a:p>
          <a:p>
            <a:pPr lvl="1"/>
            <a:r>
              <a:rPr lang="en-US" dirty="0" smtClean="0"/>
              <a:t>Submit a pull request</a:t>
            </a:r>
          </a:p>
          <a:p>
            <a:pPr lvl="1"/>
            <a:r>
              <a:rPr lang="en-US" dirty="0" smtClean="0"/>
              <a:t>Core team members will review</a:t>
            </a:r>
          </a:p>
          <a:p>
            <a:pPr lvl="1"/>
            <a:r>
              <a:rPr lang="en-US" dirty="0" smtClean="0"/>
              <a:t>Merged to Dev</a:t>
            </a:r>
          </a:p>
          <a:p>
            <a:pPr lvl="1"/>
            <a:endParaRPr lang="en-US" dirty="0" smtClean="0"/>
          </a:p>
          <a:p>
            <a:pPr marL="284162" lvl="1" indent="0">
              <a:buNone/>
            </a:pPr>
            <a:endParaRPr lang="en-US" dirty="0"/>
          </a:p>
        </p:txBody>
      </p:sp>
    </p:spTree>
    <p:extLst>
      <p:ext uri="{BB962C8B-B14F-4D97-AF65-F5344CB8AC3E}">
        <p14:creationId xmlns:p14="http://schemas.microsoft.com/office/powerpoint/2010/main" val="158183555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What’s coming?</a:t>
            </a:r>
            <a:endParaRPr lang="en-US" dirty="0">
              <a:solidFill>
                <a:schemeClr val="bg1"/>
              </a:solidFill>
            </a:endParaRPr>
          </a:p>
        </p:txBody>
      </p:sp>
      <p:sp>
        <p:nvSpPr>
          <p:cNvPr id="3" name="TextBox 2"/>
          <p:cNvSpPr txBox="1"/>
          <p:nvPr/>
        </p:nvSpPr>
        <p:spPr>
          <a:xfrm>
            <a:off x="519112" y="1205098"/>
            <a:ext cx="5436520" cy="5293757"/>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New </a:t>
            </a:r>
            <a:r>
              <a:rPr lang="en-US" sz="2400" spc="-70" dirty="0">
                <a:solidFill>
                  <a:schemeClr val="bg1"/>
                </a:solidFill>
                <a:latin typeface="+mj-lt"/>
              </a:rPr>
              <a:t>patterns for SP </a:t>
            </a:r>
            <a:r>
              <a:rPr lang="en-US" sz="2400" spc="-70" dirty="0" smtClean="0">
                <a:solidFill>
                  <a:schemeClr val="bg1"/>
                </a:solidFill>
                <a:latin typeface="+mj-lt"/>
              </a:rPr>
              <a:t>side</a:t>
            </a:r>
          </a:p>
          <a:p>
            <a:pPr marL="342900" indent="-342900">
              <a:buFont typeface="Arial" panose="020B0604020202020204" pitchFamily="34" charset="0"/>
              <a:buChar char="•"/>
            </a:pPr>
            <a:r>
              <a:rPr lang="en-US" sz="2400" spc="-70" dirty="0" smtClean="0">
                <a:solidFill>
                  <a:schemeClr val="bg1"/>
                </a:solidFill>
                <a:latin typeface="+mj-lt"/>
              </a:rPr>
              <a:t>Starter kits</a:t>
            </a:r>
          </a:p>
          <a:p>
            <a:pPr marL="800082" lvl="1" indent="-342900">
              <a:buFont typeface="Arial" panose="020B0604020202020204" pitchFamily="34" charset="0"/>
              <a:buChar char="•"/>
            </a:pPr>
            <a:r>
              <a:rPr lang="en-US" sz="2000" spc="-70" dirty="0" smtClean="0">
                <a:solidFill>
                  <a:schemeClr val="bg1"/>
                </a:solidFill>
                <a:latin typeface="+mj-lt"/>
              </a:rPr>
              <a:t>Provisioning</a:t>
            </a:r>
          </a:p>
          <a:p>
            <a:pPr marL="800082" lvl="1" indent="-342900">
              <a:buFont typeface="Arial" panose="020B0604020202020204" pitchFamily="34" charset="0"/>
              <a:buChar char="•"/>
            </a:pPr>
            <a:r>
              <a:rPr lang="en-US" sz="2000" spc="-70" dirty="0" smtClean="0">
                <a:solidFill>
                  <a:schemeClr val="bg1"/>
                </a:solidFill>
                <a:latin typeface="+mj-lt"/>
              </a:rPr>
              <a:t>Remote timer jobs</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Improvements </a:t>
            </a:r>
            <a:r>
              <a:rPr lang="en-US" sz="2400" spc="-70" dirty="0">
                <a:solidFill>
                  <a:schemeClr val="bg1"/>
                </a:solidFill>
                <a:latin typeface="+mj-lt"/>
              </a:rPr>
              <a:t>to core </a:t>
            </a:r>
            <a:r>
              <a:rPr lang="en-US" sz="2400" spc="-70" dirty="0" smtClean="0">
                <a:solidFill>
                  <a:schemeClr val="bg1"/>
                </a:solidFill>
                <a:latin typeface="+mj-lt"/>
              </a:rPr>
              <a:t>component</a:t>
            </a:r>
          </a:p>
          <a:p>
            <a:pPr marL="800082" lvl="1" indent="-342900">
              <a:buFont typeface="Arial" panose="020B0604020202020204" pitchFamily="34" charset="0"/>
              <a:buChar char="•"/>
            </a:pPr>
            <a:r>
              <a:rPr lang="en-US" sz="2000" spc="-70" dirty="0" smtClean="0">
                <a:solidFill>
                  <a:schemeClr val="bg1"/>
                </a:solidFill>
                <a:latin typeface="+mj-lt"/>
              </a:rPr>
              <a:t>Unit testing, logging, other stuff</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Guidance</a:t>
            </a:r>
          </a:p>
          <a:p>
            <a:pPr marL="800082" lvl="1" indent="-342900">
              <a:buFont typeface="Arial" panose="020B0604020202020204" pitchFamily="34" charset="0"/>
              <a:buChar char="•"/>
            </a:pPr>
            <a:r>
              <a:rPr lang="en-US" sz="2000" spc="-70" dirty="0" smtClean="0">
                <a:solidFill>
                  <a:schemeClr val="bg1"/>
                </a:solidFill>
                <a:latin typeface="+mj-lt"/>
              </a:rPr>
              <a:t>Application </a:t>
            </a:r>
            <a:r>
              <a:rPr lang="en-US" sz="2000" spc="-70" dirty="0">
                <a:solidFill>
                  <a:schemeClr val="bg1"/>
                </a:solidFill>
                <a:latin typeface="+mj-lt"/>
              </a:rPr>
              <a:t>Life Cycle for app model</a:t>
            </a:r>
          </a:p>
          <a:p>
            <a:pPr marL="800082" lvl="1" indent="-342900">
              <a:buFont typeface="Arial" panose="020B0604020202020204" pitchFamily="34" charset="0"/>
              <a:buChar char="•"/>
            </a:pPr>
            <a:r>
              <a:rPr lang="en-US" sz="2000" spc="-70" dirty="0" smtClean="0">
                <a:solidFill>
                  <a:schemeClr val="bg1"/>
                </a:solidFill>
                <a:latin typeface="+mj-lt"/>
              </a:rPr>
              <a:t>Design </a:t>
            </a:r>
            <a:r>
              <a:rPr lang="en-US" sz="2000" spc="-70" dirty="0">
                <a:solidFill>
                  <a:schemeClr val="bg1"/>
                </a:solidFill>
                <a:latin typeface="+mj-lt"/>
              </a:rPr>
              <a:t>patterns for App model based implementation</a:t>
            </a:r>
          </a:p>
          <a:p>
            <a:pPr marL="800082" lvl="1" indent="-342900">
              <a:buFont typeface="Arial" panose="020B0604020202020204" pitchFamily="34" charset="0"/>
              <a:buChar char="•"/>
            </a:pPr>
            <a:r>
              <a:rPr lang="en-US" sz="2000" spc="-70" dirty="0" smtClean="0">
                <a:solidFill>
                  <a:schemeClr val="bg1"/>
                </a:solidFill>
                <a:latin typeface="+mj-lt"/>
              </a:rPr>
              <a:t>Transformation </a:t>
            </a:r>
            <a:r>
              <a:rPr lang="en-US" sz="2000" spc="-70" dirty="0">
                <a:solidFill>
                  <a:schemeClr val="bg1"/>
                </a:solidFill>
                <a:latin typeface="+mj-lt"/>
              </a:rPr>
              <a:t>guidance for existing </a:t>
            </a:r>
            <a:r>
              <a:rPr lang="en-US" sz="2000" spc="-70" dirty="0" smtClean="0">
                <a:solidFill>
                  <a:schemeClr val="bg1"/>
                </a:solidFill>
                <a:latin typeface="+mj-lt"/>
              </a:rPr>
              <a:t>customizations</a:t>
            </a:r>
            <a:endParaRPr lang="en-US" sz="2000" spc="-70" dirty="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App </a:t>
            </a:r>
            <a:r>
              <a:rPr lang="en-US" sz="2000" spc="-70" dirty="0">
                <a:solidFill>
                  <a:schemeClr val="bg1"/>
                </a:solidFill>
                <a:latin typeface="+mj-lt"/>
              </a:rPr>
              <a:t>model impact for enterprise architecture</a:t>
            </a:r>
          </a:p>
          <a:p>
            <a:pPr marL="800082" lvl="1" indent="-342900">
              <a:buFont typeface="Arial" panose="020B0604020202020204" pitchFamily="34" charset="0"/>
              <a:buChar char="•"/>
            </a:pPr>
            <a:r>
              <a:rPr lang="en-US" sz="2000" spc="-70" dirty="0" smtClean="0">
                <a:solidFill>
                  <a:schemeClr val="bg1"/>
                </a:solidFill>
                <a:latin typeface="+mj-lt"/>
              </a:rPr>
              <a:t>Content </a:t>
            </a:r>
            <a:r>
              <a:rPr lang="en-US" sz="2000" spc="-70" dirty="0">
                <a:solidFill>
                  <a:schemeClr val="bg1"/>
                </a:solidFill>
                <a:latin typeface="+mj-lt"/>
              </a:rPr>
              <a:t>migration for app model </a:t>
            </a:r>
            <a:r>
              <a:rPr lang="en-US" sz="2000" spc="-70" dirty="0" smtClean="0">
                <a:solidFill>
                  <a:schemeClr val="bg1"/>
                </a:solidFill>
                <a:latin typeface="+mj-lt"/>
              </a:rPr>
              <a:t>implementation</a:t>
            </a:r>
          </a:p>
          <a:p>
            <a:pPr marL="342900" indent="-342900">
              <a:buFont typeface="Arial" panose="020B0604020202020204" pitchFamily="34" charset="0"/>
              <a:buChar char="•"/>
            </a:pPr>
            <a:r>
              <a:rPr lang="en-US" sz="2000" spc="-70" dirty="0" smtClean="0">
                <a:solidFill>
                  <a:schemeClr val="bg1"/>
                </a:solidFill>
                <a:latin typeface="+mj-lt"/>
              </a:rPr>
              <a:t>Continuous integration</a:t>
            </a:r>
            <a:endParaRPr lang="en-US" sz="2000" spc="-70" dirty="0">
              <a:solidFill>
                <a:schemeClr val="bg1"/>
              </a:solidFill>
              <a:latin typeface="+mj-lt"/>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email">
            <a:extLst>
              <a:ext uri="{28A0092B-C50C-407E-A947-70E740481C1C}">
                <a14:useLocalDpi xmlns:a14="http://schemas.microsoft.com/office/drawing/2010/main"/>
              </a:ext>
            </a:extLst>
          </a:blip>
          <a:srcRect t="15524" b="-18"/>
          <a:stretch/>
        </p:blipFill>
        <p:spPr>
          <a:xfrm>
            <a:off x="-38281" y="-16043"/>
            <a:ext cx="12227106" cy="6882063"/>
          </a:xfrm>
          <a:prstGeom prst="rect">
            <a:avLst/>
          </a:prstGeom>
        </p:spPr>
      </p:pic>
      <p:sp>
        <p:nvSpPr>
          <p:cNvPr id="19" name="Rectangle 18"/>
          <p:cNvSpPr/>
          <p:nvPr/>
        </p:nvSpPr>
        <p:spPr bwMode="auto">
          <a:xfrm rot="16200000" flipH="1" flipV="1">
            <a:off x="2483586" y="-2521866"/>
            <a:ext cx="6858000" cy="1190173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9" name="Rectangle 8"/>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sz="2000" dirty="0" smtClean="0"/>
                <a:t>Let’s get started</a:t>
              </a:r>
              <a:endParaRPr lang="en-US" sz="2000" dirty="0"/>
            </a:p>
          </p:txBody>
        </p:sp>
        <p:pic>
          <p:nvPicPr>
            <p:cNvPr id="20" name="Picture 3" descr="C:\Users\mitchellg\Desktop\Simple_Licensing.png"/>
            <p:cNvPicPr>
              <a:picLocks noChangeAspect="1" noChangeArrowheads="1"/>
            </p:cNvPicPr>
            <p:nvPr/>
          </p:nvPicPr>
          <p:blipFill rotWithShape="1">
            <a:blip r:embed="rId3" cstate="print">
              <a:lum bright="100000"/>
            </a:blip>
            <a:srcRect l="8369" t="15369" r="10141" b="14212"/>
            <a:stretch/>
          </p:blipFill>
          <p:spPr bwMode="auto">
            <a:xfrm>
              <a:off x="1696738" y="2960970"/>
              <a:ext cx="1073952" cy="928034"/>
            </a:xfrm>
            <a:prstGeom prst="rect">
              <a:avLst/>
            </a:prstGeom>
            <a:noFill/>
          </p:spPr>
        </p:pic>
      </p:grpSp>
      <p:grpSp>
        <p:nvGrpSpPr>
          <p:cNvPr id="17" name="Group 16"/>
          <p:cNvGrpSpPr/>
          <p:nvPr/>
        </p:nvGrpSpPr>
        <p:grpSpPr>
          <a:xfrm>
            <a:off x="6180812" y="2434242"/>
            <a:ext cx="2160000" cy="2160000"/>
            <a:chOff x="3715482" y="2434949"/>
            <a:chExt cx="2160000" cy="2160000"/>
          </a:xfrm>
        </p:grpSpPr>
        <p:sp>
          <p:nvSpPr>
            <p:cNvPr id="15" name="Rectangle 14"/>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dirty="0" smtClean="0"/>
                <a:t>Other topics</a:t>
              </a:r>
              <a:endParaRPr lang="en-US" dirty="0"/>
            </a:p>
          </p:txBody>
        </p:sp>
        <p:sp>
          <p:nvSpPr>
            <p:cNvPr id="21" name="Freeform 18"/>
            <p:cNvSpPr>
              <a:spLocks noChangeAspect="1" noEditPoints="1"/>
            </p:cNvSpPr>
            <p:nvPr/>
          </p:nvSpPr>
          <p:spPr bwMode="black">
            <a:xfrm>
              <a:off x="4432569" y="2960970"/>
              <a:ext cx="725826" cy="885502"/>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Segoe UI" pitchFamily="34" charset="0"/>
                <a:ea typeface="Segoe UI" pitchFamily="34" charset="0"/>
                <a:cs typeface="Segoe UI" pitchFamily="34" charset="0"/>
              </a:endParaRPr>
            </a:p>
          </p:txBody>
        </p:sp>
      </p:grpSp>
      <p:grpSp>
        <p:nvGrpSpPr>
          <p:cNvPr id="30" name="Group 29"/>
          <p:cNvGrpSpPr/>
          <p:nvPr/>
        </p:nvGrpSpPr>
        <p:grpSpPr>
          <a:xfrm>
            <a:off x="3667263" y="2434949"/>
            <a:ext cx="2160000" cy="2160000"/>
            <a:chOff x="6277250" y="2434949"/>
            <a:chExt cx="2160000" cy="2160000"/>
          </a:xfrm>
        </p:grpSpPr>
        <p:sp>
          <p:nvSpPr>
            <p:cNvPr id="12" name="Rectangle 11"/>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defTabSz="685757" fontAlgn="base">
                <a:spcBef>
                  <a:spcPct val="0"/>
                </a:spcBef>
                <a:spcAft>
                  <a:spcPct val="0"/>
                </a:spcAft>
              </a:pPr>
              <a:r>
                <a:rPr lang="en-US" sz="2000" dirty="0" smtClean="0">
                  <a:solidFill>
                    <a:schemeClr val="bg1"/>
                  </a:solidFill>
                </a:rPr>
                <a:t>Contributions and process</a:t>
              </a:r>
              <a:endParaRPr lang="en-US" sz="2000" dirty="0">
                <a:solidFill>
                  <a:schemeClr val="bg1"/>
                </a:solidFill>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370" y="3111236"/>
              <a:ext cx="1099759" cy="806012"/>
            </a:xfrm>
            <a:prstGeom prst="rect">
              <a:avLst/>
            </a:prstGeom>
          </p:spPr>
        </p:pic>
      </p:grpSp>
      <p:grpSp>
        <p:nvGrpSpPr>
          <p:cNvPr id="29" name="Group 28"/>
          <p:cNvGrpSpPr/>
          <p:nvPr/>
        </p:nvGrpSpPr>
        <p:grpSpPr>
          <a:xfrm>
            <a:off x="8694361" y="2434242"/>
            <a:ext cx="2160000" cy="2160000"/>
            <a:chOff x="8839018" y="2434949"/>
            <a:chExt cx="2160000" cy="2160000"/>
          </a:xfrm>
        </p:grpSpPr>
        <p:sp>
          <p:nvSpPr>
            <p:cNvPr id="6" name="Rectangle 5"/>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sz="2000" dirty="0" smtClean="0"/>
                <a:t>Roadmap and next steps</a:t>
              </a:r>
              <a:endParaRPr lang="en-US" sz="2000" dirty="0"/>
            </a:p>
          </p:txBody>
        </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097193">
              <a:off x="9458070" y="2984646"/>
              <a:ext cx="1017563" cy="1059192"/>
            </a:xfrm>
            <a:prstGeom prst="rect">
              <a:avLst/>
            </a:prstGeom>
          </p:spPr>
        </p:pic>
      </p:grpSp>
    </p:spTree>
    <p:extLst>
      <p:ext uri="{BB962C8B-B14F-4D97-AF65-F5344CB8AC3E}">
        <p14:creationId xmlns:p14="http://schemas.microsoft.com/office/powerpoint/2010/main" val="3671035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4104640"/>
            <a:ext cx="7330509" cy="631194"/>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endParaRPr lang="en-US" sz="2400" dirty="0">
              <a:solidFill>
                <a:schemeClr val="tx1"/>
              </a:solidFill>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168303"/>
            <a:ext cx="6193672" cy="4903981"/>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App Model Patterns for common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Full Trust Code scenarios</a:t>
            </a:r>
            <a:endParaRPr lang="en-US" sz="2000" b="1"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5</a:t>
            </a:r>
            <a:r>
              <a:rPr lang="en-US" sz="36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err="1" smtClean="0">
                <a:gradFill>
                  <a:gsLst>
                    <a:gs pos="0">
                      <a:srgbClr val="FFFFFF"/>
                    </a:gs>
                    <a:gs pos="100000">
                      <a:srgbClr val="FFFFFF"/>
                    </a:gs>
                  </a:gsLst>
                  <a:lin ang="5400000" scaled="1"/>
                </a:gradFill>
                <a:cs typeface="Segoe UI" panose="020B0502040204020203" pitchFamily="34" charset="0"/>
              </a:rPr>
              <a:t>contirbutions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207386" y="4926865"/>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4">
            <a:extLst>
              <a:ext uri="{28A0092B-C50C-407E-A947-70E740481C1C}">
                <a14:useLocalDpi xmlns:a14="http://schemas.microsoft.com/office/drawing/2010/main" val="0"/>
              </a:ext>
            </a:extLst>
          </a:blip>
          <a:srcRect r="10518"/>
          <a:stretch/>
        </p:blipFill>
        <p:spPr bwMode="auto">
          <a:xfrm>
            <a:off x="-4876219" y="2248732"/>
            <a:ext cx="11053027" cy="411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772"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36" y="233800"/>
            <a:ext cx="9591616" cy="1803831"/>
          </a:xfrm>
        </p:spPr>
        <p:txBody>
          <a:bodyPr>
            <a:noAutofit/>
          </a:bodyPr>
          <a:lstStyle/>
          <a:p>
            <a:pPr>
              <a:lnSpc>
                <a:spcPct val="100000"/>
              </a:lnSpc>
            </a:pPr>
            <a:r>
              <a:rPr lang="en-US" sz="4799" dirty="0">
                <a:solidFill>
                  <a:schemeClr val="tx1"/>
                </a:solidFill>
                <a:cs typeface="Arial" pitchFamily="34" charset="0"/>
              </a:rPr>
              <a:t>Where are you located?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476" t="21818" r="8164" b="15394"/>
          <a:stretch/>
        </p:blipFill>
        <p:spPr>
          <a:xfrm>
            <a:off x="1236697" y="910763"/>
            <a:ext cx="9507285" cy="5533455"/>
          </a:xfrm>
          <a:prstGeom prst="rect">
            <a:avLst/>
          </a:prstGeom>
        </p:spPr>
      </p:pic>
      <p:sp>
        <p:nvSpPr>
          <p:cNvPr id="13" name="Rectangle 12"/>
          <p:cNvSpPr/>
          <p:nvPr/>
        </p:nvSpPr>
        <p:spPr>
          <a:xfrm>
            <a:off x="8828191" y="371282"/>
            <a:ext cx="3360634" cy="764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74249" rtlCol="0" anchor="ctr"/>
          <a:lstStyle/>
          <a:p>
            <a:pPr algn="r"/>
            <a:r>
              <a:rPr lang="en-US" sz="3599" b="1" dirty="0">
                <a:solidFill>
                  <a:srgbClr val="FFFFFF"/>
                </a:solidFill>
              </a:rPr>
              <a:t>Stamp Tool</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958" t="3094" r="10626" b="2305"/>
          <a:stretch/>
        </p:blipFill>
        <p:spPr>
          <a:xfrm>
            <a:off x="11329403" y="1812679"/>
            <a:ext cx="678443" cy="4570381"/>
          </a:xfrm>
          <a:prstGeom prst="rect">
            <a:avLst/>
          </a:prstGeom>
          <a:ln>
            <a:solidFill>
              <a:schemeClr val="bg1">
                <a:lumMod val="75000"/>
              </a:schemeClr>
            </a:solidFill>
          </a:ln>
        </p:spPr>
      </p:pic>
      <p:cxnSp>
        <p:nvCxnSpPr>
          <p:cNvPr id="7" name="Straight Connector 6"/>
          <p:cNvCxnSpPr/>
          <p:nvPr/>
        </p:nvCxnSpPr>
        <p:spPr>
          <a:xfrm flipH="1" flipV="1">
            <a:off x="10510464" y="3616504"/>
            <a:ext cx="818939" cy="770561"/>
          </a:xfrm>
          <a:prstGeom prst="line">
            <a:avLst/>
          </a:prstGeom>
          <a:ln w="73025">
            <a:solidFill>
              <a:schemeClr val="tx1">
                <a:lumMod val="50000"/>
                <a:lumOff val="50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53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r="10518"/>
          <a:stretch/>
        </p:blipFill>
        <p:spPr bwMode="auto">
          <a:xfrm>
            <a:off x="-1" y="2317461"/>
            <a:ext cx="12188825" cy="454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03202" y="5205847"/>
            <a:ext cx="7207248" cy="1474324"/>
          </a:xfrm>
          <a:prstGeom prst="rect">
            <a:avLst/>
          </a:prstGeom>
          <a:noFill/>
        </p:spPr>
        <p:txBody>
          <a:bodyPr wrap="square" lIns="179114" tIns="143293" rIns="179114" bIns="143293" rtlCol="0">
            <a:spAutoFit/>
          </a:bodyPr>
          <a:lstStyle/>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a:t>
            </a:r>
            <a:endParaRPr lang="en-US" sz="4000" u="sng" dirty="0" smtClean="0">
              <a:gradFill>
                <a:gsLst>
                  <a:gs pos="2917">
                    <a:srgbClr val="FFFFFF"/>
                  </a:gs>
                  <a:gs pos="30000">
                    <a:srgbClr val="FFFFFF"/>
                  </a:gs>
                </a:gsLst>
                <a:lin ang="5400000" scaled="0"/>
              </a:gradFill>
              <a:latin typeface="Segoe UI Light"/>
            </a:endParaRPr>
          </a:p>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OfficeDevPnPYammer</a:t>
            </a:r>
            <a:endParaRPr lang="en-US" sz="540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1" y="-155821"/>
            <a:ext cx="5643508" cy="2295452"/>
            <a:chOff x="477350" y="330556"/>
            <a:chExt cx="5758172" cy="2342091"/>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spTree>
    <p:extLst>
      <p:ext uri="{BB962C8B-B14F-4D97-AF65-F5344CB8AC3E}">
        <p14:creationId xmlns:p14="http://schemas.microsoft.com/office/powerpoint/2010/main" val="60383325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Key numbers (</a:t>
            </a:r>
            <a:r>
              <a:rPr lang="en-US" sz="2800" dirty="0" smtClean="0"/>
              <a:t>previous month</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Forked 135 times (</a:t>
            </a:r>
            <a:r>
              <a:rPr lang="en-US" sz="3200" dirty="0" smtClean="0"/>
              <a:t>98</a:t>
            </a:r>
            <a:r>
              <a:rPr lang="en-US" dirty="0" smtClean="0"/>
              <a:t>)</a:t>
            </a:r>
          </a:p>
          <a:p>
            <a:r>
              <a:rPr lang="en-US" dirty="0" smtClean="0"/>
              <a:t>189 merged pull </a:t>
            </a:r>
            <a:r>
              <a:rPr lang="en-US" dirty="0"/>
              <a:t>requests (</a:t>
            </a:r>
            <a:r>
              <a:rPr lang="en-US" sz="3200" dirty="0"/>
              <a:t>128</a:t>
            </a:r>
            <a:r>
              <a:rPr lang="en-US" dirty="0"/>
              <a:t>) </a:t>
            </a:r>
            <a:endParaRPr lang="en-US" dirty="0" smtClean="0"/>
          </a:p>
          <a:p>
            <a:r>
              <a:rPr lang="en-US" dirty="0" smtClean="0"/>
              <a:t>43 </a:t>
            </a:r>
            <a:r>
              <a:rPr lang="en-US" dirty="0"/>
              <a:t>closed issues (</a:t>
            </a:r>
            <a:r>
              <a:rPr lang="en-US" sz="3200" dirty="0"/>
              <a:t>29</a:t>
            </a:r>
            <a:r>
              <a:rPr lang="en-US" dirty="0"/>
              <a:t>) </a:t>
            </a:r>
            <a:endParaRPr lang="en-US" dirty="0" smtClean="0"/>
          </a:p>
          <a:p>
            <a:r>
              <a:rPr lang="en-US" dirty="0" smtClean="0"/>
              <a:t>More than 2160 (</a:t>
            </a:r>
            <a:r>
              <a:rPr lang="en-US" sz="3200" dirty="0" smtClean="0"/>
              <a:t>1899</a:t>
            </a:r>
            <a:r>
              <a:rPr lang="en-US" dirty="0" smtClean="0"/>
              <a:t>) unique visitors during last 2 weeks</a:t>
            </a:r>
          </a:p>
          <a:p>
            <a:r>
              <a:rPr lang="en-US" dirty="0" smtClean="0"/>
              <a:t>Yammer group has 757 members (</a:t>
            </a:r>
            <a:r>
              <a:rPr lang="en-US" sz="3200" dirty="0" smtClean="0"/>
              <a:t>587</a:t>
            </a:r>
            <a:r>
              <a:rPr lang="en-US" dirty="0" smtClean="0"/>
              <a:t>)</a:t>
            </a:r>
          </a:p>
          <a:p>
            <a:pPr lvl="1"/>
            <a:r>
              <a:rPr lang="en-US" dirty="0" smtClean="0"/>
              <a:t>aka.ms/</a:t>
            </a:r>
            <a:r>
              <a:rPr lang="en-US" dirty="0" err="1" smtClean="0"/>
              <a:t>OfficeDevPnPYammer</a:t>
            </a:r>
            <a:endParaRPr lang="en-US" dirty="0"/>
          </a:p>
          <a:p>
            <a:endParaRPr lang="en-US" dirty="0" smtClean="0"/>
          </a:p>
          <a:p>
            <a:endParaRPr lang="en-US" dirty="0"/>
          </a:p>
        </p:txBody>
      </p:sp>
    </p:spTree>
    <p:extLst>
      <p:ext uri="{BB962C8B-B14F-4D97-AF65-F5344CB8AC3E}">
        <p14:creationId xmlns:p14="http://schemas.microsoft.com/office/powerpoint/2010/main" val="106163513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4311922" y="1513029"/>
            <a:ext cx="2838166" cy="4115341"/>
          </a:xfrm>
          <a:prstGeom prst="rect">
            <a:avLst/>
          </a:prstGeom>
        </p:spPr>
      </p:pic>
      <p:sp>
        <p:nvSpPr>
          <p:cNvPr id="3" name="Title 2"/>
          <p:cNvSpPr>
            <a:spLocks noGrp="1"/>
          </p:cNvSpPr>
          <p:nvPr>
            <p:ph type="title"/>
          </p:nvPr>
        </p:nvSpPr>
        <p:spPr/>
        <p:txBody>
          <a:bodyPr/>
          <a:lstStyle/>
          <a:p>
            <a:r>
              <a:rPr lang="en-US" dirty="0" smtClean="0"/>
              <a:t>PnP Structure – folders and code</a:t>
            </a:r>
            <a:endParaRPr lang="en-US" dirty="0"/>
          </a:p>
        </p:txBody>
      </p:sp>
      <p:cxnSp>
        <p:nvCxnSpPr>
          <p:cNvPr id="8" name="Straight Connector 7"/>
          <p:cNvCxnSpPr/>
          <p:nvPr/>
        </p:nvCxnSpPr>
        <p:spPr>
          <a:xfrm flipV="1">
            <a:off x="3539702" y="1672421"/>
            <a:ext cx="901670" cy="9254"/>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9" name="TextBox 4"/>
          <p:cNvSpPr txBox="1"/>
          <p:nvPr/>
        </p:nvSpPr>
        <p:spPr>
          <a:xfrm>
            <a:off x="519112" y="1456979"/>
            <a:ext cx="3020591" cy="156571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All referenced assemblies are included in package.</a:t>
            </a:r>
          </a:p>
          <a:p>
            <a:pPr marL="0" lvl="1"/>
            <a:endParaRPr lang="fi-FI" sz="1400" dirty="0">
              <a:solidFill>
                <a:schemeClr val="bg1"/>
              </a:solidFill>
            </a:endParaRPr>
          </a:p>
          <a:p>
            <a:pPr marL="0" lvl="1"/>
            <a:r>
              <a:rPr lang="en-US" sz="1400" dirty="0" smtClean="0">
                <a:solidFill>
                  <a:schemeClr val="bg1"/>
                </a:solidFill>
              </a:rPr>
              <a:t>Contains latest 15 &amp; 16 versions of the CSOM components.  </a:t>
            </a:r>
          </a:p>
          <a:p>
            <a:pPr marL="0" lvl="1"/>
            <a:endParaRPr lang="en-US" sz="1400" dirty="0" smtClean="0">
              <a:solidFill>
                <a:schemeClr val="bg1"/>
              </a:solidFill>
            </a:endParaRPr>
          </a:p>
          <a:p>
            <a:pPr marL="0" lvl="1"/>
            <a:r>
              <a:rPr lang="en-US" sz="1400" dirty="0" smtClean="0">
                <a:solidFill>
                  <a:schemeClr val="bg1"/>
                </a:solidFill>
              </a:rPr>
              <a:t>No need for additional downloads</a:t>
            </a:r>
            <a:endParaRPr lang="en-US" sz="1400" dirty="0">
              <a:solidFill>
                <a:schemeClr val="bg1"/>
              </a:solidFill>
            </a:endParaRPr>
          </a:p>
        </p:txBody>
      </p:sp>
      <p:sp>
        <p:nvSpPr>
          <p:cNvPr id="14" name="TextBox 4"/>
          <p:cNvSpPr txBox="1"/>
          <p:nvPr/>
        </p:nvSpPr>
        <p:spPr>
          <a:xfrm>
            <a:off x="8656956" y="3460486"/>
            <a:ext cx="3020591"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Reusable remote operation component with extensions methods to standard CSOM objects.</a:t>
            </a:r>
            <a:endParaRPr lang="en-US" sz="1400" dirty="0">
              <a:solidFill>
                <a:schemeClr val="bg1"/>
              </a:solidFill>
            </a:endParaRPr>
          </a:p>
        </p:txBody>
      </p:sp>
      <p:cxnSp>
        <p:nvCxnSpPr>
          <p:cNvPr id="15" name="Straight Connector 14"/>
          <p:cNvCxnSpPr/>
          <p:nvPr/>
        </p:nvCxnSpPr>
        <p:spPr>
          <a:xfrm flipH="1" flipV="1">
            <a:off x="7102015" y="3901823"/>
            <a:ext cx="1497446" cy="4968"/>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19" name="TextBox 4"/>
          <p:cNvSpPr txBox="1"/>
          <p:nvPr/>
        </p:nvSpPr>
        <p:spPr>
          <a:xfrm>
            <a:off x="486618" y="4954389"/>
            <a:ext cx="3020591"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Scenario demonstrations for the usage of the core component. Contains additional explanations and usage models for API patterns.</a:t>
            </a:r>
            <a:endParaRPr lang="en-US" sz="1400" dirty="0">
              <a:solidFill>
                <a:schemeClr val="bg1"/>
              </a:solidFill>
            </a:endParaRPr>
          </a:p>
        </p:txBody>
      </p:sp>
      <p:cxnSp>
        <p:nvCxnSpPr>
          <p:cNvPr id="20" name="Straight Connector 19"/>
          <p:cNvCxnSpPr/>
          <p:nvPr/>
        </p:nvCxnSpPr>
        <p:spPr>
          <a:xfrm flipV="1">
            <a:off x="3539702" y="5088599"/>
            <a:ext cx="901669" cy="726"/>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26" name="TextBox 4"/>
          <p:cNvSpPr txBox="1"/>
          <p:nvPr/>
        </p:nvSpPr>
        <p:spPr>
          <a:xfrm>
            <a:off x="8656956" y="2778447"/>
            <a:ext cx="3020591" cy="488500"/>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Reusable components targeted for reuse as such in projects.</a:t>
            </a:r>
            <a:endParaRPr lang="en-US" sz="1400" dirty="0">
              <a:solidFill>
                <a:schemeClr val="bg1"/>
              </a:solidFill>
            </a:endParaRPr>
          </a:p>
        </p:txBody>
      </p:sp>
      <p:sp>
        <p:nvSpPr>
          <p:cNvPr id="27" name="TextBox 4"/>
          <p:cNvSpPr txBox="1"/>
          <p:nvPr/>
        </p:nvSpPr>
        <p:spPr>
          <a:xfrm>
            <a:off x="486617" y="4164430"/>
            <a:ext cx="3020591"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Sample projects. Independent samples demonstrating a capability or functionality.</a:t>
            </a:r>
            <a:endParaRPr lang="en-US" sz="1400" dirty="0">
              <a:solidFill>
                <a:schemeClr val="bg1"/>
              </a:solidFill>
            </a:endParaRPr>
          </a:p>
        </p:txBody>
      </p:sp>
      <p:cxnSp>
        <p:nvCxnSpPr>
          <p:cNvPr id="30" name="Straight Connector 29"/>
          <p:cNvCxnSpPr/>
          <p:nvPr/>
        </p:nvCxnSpPr>
        <p:spPr>
          <a:xfrm flipH="1">
            <a:off x="7053943" y="3118617"/>
            <a:ext cx="1593591" cy="0"/>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H="1" flipV="1">
            <a:off x="6527800" y="5414083"/>
            <a:ext cx="2119734" cy="848"/>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28" name="TextBox 4"/>
          <p:cNvSpPr txBox="1"/>
          <p:nvPr/>
        </p:nvSpPr>
        <p:spPr>
          <a:xfrm>
            <a:off x="8647534" y="4868374"/>
            <a:ext cx="3020591"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Complex reusable solutions demonstrating combining multiple capabilities for building real solution. Uses core component.</a:t>
            </a:r>
            <a:endParaRPr lang="en-US" sz="1400" dirty="0">
              <a:solidFill>
                <a:schemeClr val="bg1"/>
              </a:solidFill>
            </a:endParaRPr>
          </a:p>
        </p:txBody>
      </p:sp>
      <p:sp>
        <p:nvSpPr>
          <p:cNvPr id="29" name="TextBox 4"/>
          <p:cNvSpPr txBox="1"/>
          <p:nvPr/>
        </p:nvSpPr>
        <p:spPr>
          <a:xfrm>
            <a:off x="486616" y="3323958"/>
            <a:ext cx="3020591" cy="488500"/>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Various Presentations on different scenarios.</a:t>
            </a:r>
            <a:endParaRPr lang="en-US" sz="1400" dirty="0">
              <a:solidFill>
                <a:schemeClr val="bg1"/>
              </a:solidFill>
            </a:endParaRPr>
          </a:p>
        </p:txBody>
      </p:sp>
      <p:cxnSp>
        <p:nvCxnSpPr>
          <p:cNvPr id="21" name="Straight Connector 20"/>
          <p:cNvCxnSpPr/>
          <p:nvPr/>
        </p:nvCxnSpPr>
        <p:spPr>
          <a:xfrm flipV="1">
            <a:off x="3539702" y="3454316"/>
            <a:ext cx="901669" cy="726"/>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3507207" y="4680039"/>
            <a:ext cx="1042131" cy="0"/>
          </a:xfrm>
          <a:prstGeom prst="line">
            <a:avLst/>
          </a:prstGeom>
          <a:ln w="15875">
            <a:tail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4861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0"/>
                                        <p:tgtEl>
                                          <p:spTgt spid="28"/>
                                        </p:tgtEl>
                                      </p:cBhvr>
                                    </p:animEffect>
                                    <p:anim calcmode="lin" valueType="num">
                                      <p:cBhvr>
                                        <p:cTn id="56" dur="1000" fill="hold"/>
                                        <p:tgtEl>
                                          <p:spTgt spid="28"/>
                                        </p:tgtEl>
                                        <p:attrNameLst>
                                          <p:attrName>ppt_x</p:attrName>
                                        </p:attrNameLst>
                                      </p:cBhvr>
                                      <p:tavLst>
                                        <p:tav tm="0">
                                          <p:val>
                                            <p:strVal val="#ppt_x"/>
                                          </p:val>
                                        </p:tav>
                                        <p:tav tm="100000">
                                          <p:val>
                                            <p:strVal val="#ppt_x"/>
                                          </p:val>
                                        </p:tav>
                                      </p:tavLst>
                                    </p:anim>
                                    <p:anim calcmode="lin" valueType="num">
                                      <p:cBhvr>
                                        <p:cTn id="57" dur="1000" fill="hold"/>
                                        <p:tgtEl>
                                          <p:spTgt spid="28"/>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1000"/>
                                        <p:tgtEl>
                                          <p:spTgt spid="36"/>
                                        </p:tgtEl>
                                      </p:cBhvr>
                                    </p:animEffect>
                                    <p:anim calcmode="lin" valueType="num">
                                      <p:cBhvr>
                                        <p:cTn id="61" dur="1000" fill="hold"/>
                                        <p:tgtEl>
                                          <p:spTgt spid="36"/>
                                        </p:tgtEl>
                                        <p:attrNameLst>
                                          <p:attrName>ppt_x</p:attrName>
                                        </p:attrNameLst>
                                      </p:cBhvr>
                                      <p:tavLst>
                                        <p:tav tm="0">
                                          <p:val>
                                            <p:strVal val="#ppt_x"/>
                                          </p:val>
                                        </p:tav>
                                        <p:tav tm="100000">
                                          <p:val>
                                            <p:strVal val="#ppt_x"/>
                                          </p:val>
                                        </p:tav>
                                      </p:tavLst>
                                    </p:anim>
                                    <p:anim calcmode="lin" valueType="num">
                                      <p:cBhvr>
                                        <p:cTn id="62"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1000"/>
                                        <p:tgtEl>
                                          <p:spTgt spid="29"/>
                                        </p:tgtEl>
                                      </p:cBhvr>
                                    </p:animEffect>
                                    <p:anim calcmode="lin" valueType="num">
                                      <p:cBhvr>
                                        <p:cTn id="68" dur="1000" fill="hold"/>
                                        <p:tgtEl>
                                          <p:spTgt spid="29"/>
                                        </p:tgtEl>
                                        <p:attrNameLst>
                                          <p:attrName>ppt_x</p:attrName>
                                        </p:attrNameLst>
                                      </p:cBhvr>
                                      <p:tavLst>
                                        <p:tav tm="0">
                                          <p:val>
                                            <p:strVal val="#ppt_x"/>
                                          </p:val>
                                        </p:tav>
                                        <p:tav tm="100000">
                                          <p:val>
                                            <p:strVal val="#ppt_x"/>
                                          </p:val>
                                        </p:tav>
                                      </p:tavLst>
                                    </p:anim>
                                    <p:anim calcmode="lin" valueType="num">
                                      <p:cBhvr>
                                        <p:cTn id="69" dur="1000" fill="hold"/>
                                        <p:tgtEl>
                                          <p:spTgt spid="29"/>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1000"/>
                                        <p:tgtEl>
                                          <p:spTgt spid="21"/>
                                        </p:tgtEl>
                                      </p:cBhvr>
                                    </p:animEffect>
                                    <p:anim calcmode="lin" valueType="num">
                                      <p:cBhvr>
                                        <p:cTn id="73" dur="1000" fill="hold"/>
                                        <p:tgtEl>
                                          <p:spTgt spid="21"/>
                                        </p:tgtEl>
                                        <p:attrNameLst>
                                          <p:attrName>ppt_x</p:attrName>
                                        </p:attrNameLst>
                                      </p:cBhvr>
                                      <p:tavLst>
                                        <p:tav tm="0">
                                          <p:val>
                                            <p:strVal val="#ppt_x"/>
                                          </p:val>
                                        </p:tav>
                                        <p:tav tm="100000">
                                          <p:val>
                                            <p:strVal val="#ppt_x"/>
                                          </p:val>
                                        </p:tav>
                                      </p:tavLst>
                                    </p:anim>
                                    <p:anim calcmode="lin" valueType="num">
                                      <p:cBhvr>
                                        <p:cTn id="7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1000"/>
                                        <p:tgtEl>
                                          <p:spTgt spid="27"/>
                                        </p:tgtEl>
                                      </p:cBhvr>
                                    </p:animEffect>
                                    <p:anim calcmode="lin" valueType="num">
                                      <p:cBhvr>
                                        <p:cTn id="80" dur="1000" fill="hold"/>
                                        <p:tgtEl>
                                          <p:spTgt spid="27"/>
                                        </p:tgtEl>
                                        <p:attrNameLst>
                                          <p:attrName>ppt_x</p:attrName>
                                        </p:attrNameLst>
                                      </p:cBhvr>
                                      <p:tavLst>
                                        <p:tav tm="0">
                                          <p:val>
                                            <p:strVal val="#ppt_x"/>
                                          </p:val>
                                        </p:tav>
                                        <p:tav tm="100000">
                                          <p:val>
                                            <p:strVal val="#ppt_x"/>
                                          </p:val>
                                        </p:tav>
                                      </p:tavLst>
                                    </p:anim>
                                    <p:anim calcmode="lin" valueType="num">
                                      <p:cBhvr>
                                        <p:cTn id="81" dur="1000" fill="hold"/>
                                        <p:tgtEl>
                                          <p:spTgt spid="27"/>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0"/>
                                        <p:tgtEl>
                                          <p:spTgt spid="22"/>
                                        </p:tgtEl>
                                      </p:cBhvr>
                                    </p:animEffect>
                                    <p:anim calcmode="lin" valueType="num">
                                      <p:cBhvr>
                                        <p:cTn id="85" dur="1000" fill="hold"/>
                                        <p:tgtEl>
                                          <p:spTgt spid="22"/>
                                        </p:tgtEl>
                                        <p:attrNameLst>
                                          <p:attrName>ppt_x</p:attrName>
                                        </p:attrNameLst>
                                      </p:cBhvr>
                                      <p:tavLst>
                                        <p:tav tm="0">
                                          <p:val>
                                            <p:strVal val="#ppt_x"/>
                                          </p:val>
                                        </p:tav>
                                        <p:tav tm="100000">
                                          <p:val>
                                            <p:strVal val="#ppt_x"/>
                                          </p:val>
                                        </p:tav>
                                      </p:tavLst>
                                    </p:anim>
                                    <p:anim calcmode="lin" valueType="num">
                                      <p:cBhvr>
                                        <p:cTn id="8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9" grpId="0" animBg="1"/>
      <p:bldP spid="26" grpId="0" animBg="1"/>
      <p:bldP spid="27" grpId="0" animBg="1"/>
      <p:bldP spid="28"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1519" y="228600"/>
            <a:ext cx="2457306" cy="42335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mtClean="0"/>
              <a:t>Thank you for your assistance!</a:t>
            </a:r>
            <a:endParaRPr lang="en-US" dirty="0"/>
          </a:p>
        </p:txBody>
      </p:sp>
      <p:sp>
        <p:nvSpPr>
          <p:cNvPr id="5" name="Text Placeholder 4"/>
          <p:cNvSpPr>
            <a:spLocks noGrp="1"/>
          </p:cNvSpPr>
          <p:nvPr>
            <p:ph type="body" sz="quarter" idx="10"/>
          </p:nvPr>
        </p:nvSpPr>
        <p:spPr>
          <a:xfrm>
            <a:off x="520700" y="1447800"/>
            <a:ext cx="4775695" cy="4148828"/>
          </a:xfrm>
        </p:spPr>
        <p:txBody>
          <a:bodyPr/>
          <a:lstStyle/>
          <a:p>
            <a:r>
              <a:rPr lang="en-US" sz="2800" dirty="0" smtClean="0"/>
              <a:t>Erwin Van Hunen (</a:t>
            </a:r>
            <a:r>
              <a:rPr lang="en-US" sz="2800" dirty="0" err="1" smtClean="0"/>
              <a:t>Knowit</a:t>
            </a:r>
            <a:r>
              <a:rPr lang="en-US" sz="2800" dirty="0" smtClean="0"/>
              <a:t> AB</a:t>
            </a:r>
            <a:r>
              <a:rPr lang="en-US" sz="2800" dirty="0" smtClean="0"/>
              <a:t>) </a:t>
            </a:r>
            <a:r>
              <a:rPr lang="en-GB" sz="2800" dirty="0">
                <a:hlinkClick r:id="rId4"/>
              </a:rPr>
              <a:t>@erwinvanhunen</a:t>
            </a:r>
            <a:r>
              <a:rPr lang="en-US" sz="2800" dirty="0"/>
              <a:t> </a:t>
            </a:r>
          </a:p>
          <a:p>
            <a:r>
              <a:rPr lang="en-US" sz="2800" dirty="0" smtClean="0"/>
              <a:t>Sly Gryphon (</a:t>
            </a:r>
            <a:r>
              <a:rPr lang="en-US" sz="2800" dirty="0" err="1" smtClean="0"/>
              <a:t>Readify</a:t>
            </a:r>
            <a:r>
              <a:rPr lang="en-US" sz="2800" dirty="0" smtClean="0"/>
              <a:t>) </a:t>
            </a:r>
            <a:r>
              <a:rPr lang="en-US" sz="2800" dirty="0" smtClean="0">
                <a:hlinkClick r:id="rId5"/>
              </a:rPr>
              <a:t>@</a:t>
            </a:r>
            <a:r>
              <a:rPr lang="en-US" sz="2800" dirty="0" err="1" smtClean="0">
                <a:hlinkClick r:id="rId5"/>
              </a:rPr>
              <a:t>sgryphon</a:t>
            </a:r>
            <a:r>
              <a:rPr lang="en-US" sz="2800" dirty="0" smtClean="0"/>
              <a:t> </a:t>
            </a:r>
          </a:p>
          <a:p>
            <a:r>
              <a:rPr lang="en-US" sz="2800" dirty="0" smtClean="0"/>
              <a:t>Henrik Gustafsson </a:t>
            </a:r>
            <a:r>
              <a:rPr lang="en-US" sz="2000" dirty="0" smtClean="0"/>
              <a:t>(</a:t>
            </a:r>
            <a:r>
              <a:rPr lang="en-US" sz="2000" dirty="0" err="1" smtClean="0"/>
              <a:t>HappySolutions</a:t>
            </a:r>
            <a:r>
              <a:rPr lang="en-US" sz="2000" dirty="0" smtClean="0"/>
              <a:t>) </a:t>
            </a:r>
            <a:r>
              <a:rPr lang="en-GB" sz="2000" dirty="0">
                <a:hlinkClick r:id="rId6"/>
              </a:rPr>
              <a:t>@</a:t>
            </a:r>
            <a:r>
              <a:rPr lang="en-GB" sz="2000" dirty="0" err="1" smtClean="0">
                <a:hlinkClick r:id="rId6"/>
              </a:rPr>
              <a:t>SharePointHenke</a:t>
            </a:r>
            <a:endParaRPr lang="en-GB" sz="2000" dirty="0" smtClean="0"/>
          </a:p>
          <a:p>
            <a:r>
              <a:rPr lang="en-GB" sz="2800" dirty="0"/>
              <a:t>Cory Peters  </a:t>
            </a:r>
            <a:r>
              <a:rPr lang="en-GB" sz="2800" dirty="0">
                <a:hlinkClick r:id="rId7"/>
              </a:rPr>
              <a:t>@</a:t>
            </a:r>
            <a:r>
              <a:rPr lang="en-GB" sz="2800" dirty="0" err="1">
                <a:hlinkClick r:id="rId7"/>
              </a:rPr>
              <a:t>cory_peters</a:t>
            </a:r>
            <a:endParaRPr lang="en-GB" sz="2800" dirty="0"/>
          </a:p>
          <a:p>
            <a:r>
              <a:rPr lang="en-GB" sz="2800" dirty="0"/>
              <a:t>Dan </a:t>
            </a:r>
            <a:r>
              <a:rPr lang="en-GB" sz="2800" dirty="0" err="1"/>
              <a:t>Budimir</a:t>
            </a:r>
            <a:r>
              <a:rPr lang="en-GB" sz="2800" dirty="0"/>
              <a:t> (Microsoft) </a:t>
            </a:r>
            <a:endParaRPr lang="en-US" sz="2800" dirty="0"/>
          </a:p>
          <a:p>
            <a:endParaRPr lang="en-US" sz="2000" dirty="0" smtClean="0"/>
          </a:p>
        </p:txBody>
      </p:sp>
      <p:sp>
        <p:nvSpPr>
          <p:cNvPr id="7" name="Text Placeholder 6"/>
          <p:cNvSpPr>
            <a:spLocks noGrp="1"/>
          </p:cNvSpPr>
          <p:nvPr>
            <p:ph type="body" sz="quarter" idx="11"/>
          </p:nvPr>
        </p:nvSpPr>
        <p:spPr>
          <a:xfrm>
            <a:off x="5660412" y="1447800"/>
            <a:ext cx="5394960" cy="3717941"/>
          </a:xfrm>
        </p:spPr>
        <p:txBody>
          <a:bodyPr/>
          <a:lstStyle/>
          <a:p>
            <a:r>
              <a:rPr lang="en-US" sz="2800" dirty="0" err="1"/>
              <a:t>Stijn</a:t>
            </a:r>
            <a:r>
              <a:rPr lang="en-US" sz="2800" dirty="0"/>
              <a:t> </a:t>
            </a:r>
            <a:r>
              <a:rPr lang="en-US" sz="2800" dirty="0" err="1"/>
              <a:t>Neirinckx</a:t>
            </a:r>
            <a:endParaRPr lang="en-US" sz="2800" dirty="0"/>
          </a:p>
          <a:p>
            <a:r>
              <a:rPr lang="en-US" sz="2800" dirty="0"/>
              <a:t>Luis </a:t>
            </a:r>
            <a:r>
              <a:rPr lang="en-US" sz="2800" dirty="0" smtClean="0"/>
              <a:t>Valencia </a:t>
            </a:r>
            <a:r>
              <a:rPr lang="en-US" sz="2800" dirty="0" smtClean="0">
                <a:hlinkClick r:id="rId8"/>
              </a:rPr>
              <a:t>@</a:t>
            </a:r>
            <a:r>
              <a:rPr lang="en-US" sz="2800" dirty="0" err="1" smtClean="0">
                <a:hlinkClick r:id="rId8"/>
              </a:rPr>
              <a:t>levalencia</a:t>
            </a:r>
            <a:endParaRPr lang="en-US" sz="2800" dirty="0"/>
          </a:p>
          <a:p>
            <a:r>
              <a:rPr lang="nl-BE" sz="2800" dirty="0"/>
              <a:t>Paolo </a:t>
            </a:r>
            <a:r>
              <a:rPr lang="nl-BE" sz="2800" dirty="0" smtClean="0"/>
              <a:t>Pialorsi (</a:t>
            </a:r>
            <a:r>
              <a:rPr lang="nl-BE" sz="2800" dirty="0"/>
              <a:t>PiaSys.com</a:t>
            </a:r>
            <a:r>
              <a:rPr lang="nl-BE" sz="2800" dirty="0" smtClean="0"/>
              <a:t>) </a:t>
            </a:r>
            <a:r>
              <a:rPr lang="nl-BE" sz="2800" dirty="0" smtClean="0">
                <a:hlinkClick r:id="rId9"/>
              </a:rPr>
              <a:t>@PaoloPia</a:t>
            </a:r>
            <a:endParaRPr lang="nl-BE" sz="2800" dirty="0" smtClean="0"/>
          </a:p>
          <a:p>
            <a:r>
              <a:rPr lang="fi-FI" sz="2800" dirty="0" smtClean="0"/>
              <a:t>Koen Zomers (Microsoft) </a:t>
            </a:r>
            <a:r>
              <a:rPr lang="fi-FI" sz="2800" dirty="0" smtClean="0">
                <a:hlinkClick r:id="rId10"/>
              </a:rPr>
              <a:t>@KoenZomers</a:t>
            </a:r>
            <a:endParaRPr lang="fi-FI" sz="2800" dirty="0" smtClean="0"/>
          </a:p>
          <a:p>
            <a:r>
              <a:rPr lang="en-GB" sz="2800" dirty="0"/>
              <a:t>Bruce Albany (</a:t>
            </a:r>
            <a:r>
              <a:rPr lang="en-GB" sz="2800" dirty="0" err="1" smtClean="0"/>
              <a:t>Ensyst</a:t>
            </a:r>
            <a:r>
              <a:rPr lang="en-GB" sz="2800" dirty="0" smtClean="0"/>
              <a:t>) </a:t>
            </a:r>
            <a:r>
              <a:rPr lang="en-GB" sz="2800" dirty="0" smtClean="0">
                <a:hlinkClick r:id="rId11"/>
              </a:rPr>
              <a:t>@</a:t>
            </a:r>
            <a:r>
              <a:rPr lang="en-GB" sz="2800" dirty="0" err="1" smtClean="0">
                <a:hlinkClick r:id="rId11"/>
              </a:rPr>
              <a:t>BruceAlbany</a:t>
            </a:r>
            <a:endParaRPr lang="en-GB" sz="2800" dirty="0"/>
          </a:p>
        </p:txBody>
      </p:sp>
      <p:sp>
        <p:nvSpPr>
          <p:cNvPr id="8" name="Rectangle 7"/>
          <p:cNvSpPr/>
          <p:nvPr/>
        </p:nvSpPr>
        <p:spPr>
          <a:xfrm>
            <a:off x="519112" y="5506570"/>
            <a:ext cx="8292379" cy="954107"/>
          </a:xfrm>
          <a:prstGeom prst="rect">
            <a:avLst/>
          </a:prstGeom>
        </p:spPr>
        <p:txBody>
          <a:bodyPr wrap="square">
            <a:spAutoFit/>
          </a:bodyPr>
          <a:lstStyle/>
          <a:p>
            <a:r>
              <a:rPr lang="fi-FI" sz="2800" i="1" spc="-70" dirty="0">
                <a:gradFill>
                  <a:gsLst>
                    <a:gs pos="1250">
                      <a:schemeClr val="bg2"/>
                    </a:gs>
                    <a:gs pos="100000">
                      <a:schemeClr val="bg2"/>
                    </a:gs>
                  </a:gsLst>
                  <a:lin ang="5400000" scaled="0"/>
                </a:gradFill>
                <a:latin typeface="+mj-lt"/>
              </a:rPr>
              <a:t>Core</a:t>
            </a:r>
            <a:r>
              <a:rPr lang="fi-FI" i="1" dirty="0"/>
              <a:t> </a:t>
            </a:r>
            <a:r>
              <a:rPr lang="fi-FI" sz="2800" i="1" spc="-70" dirty="0">
                <a:gradFill>
                  <a:gsLst>
                    <a:gs pos="1250">
                      <a:schemeClr val="bg2"/>
                    </a:gs>
                    <a:gs pos="100000">
                      <a:schemeClr val="bg2"/>
                    </a:gs>
                  </a:gsLst>
                  <a:lin ang="5400000" scaled="0"/>
                </a:gradFill>
                <a:latin typeface="+mj-lt"/>
              </a:rPr>
              <a:t>team – Frank Marasco, Bert Jansen, Vesa Juvonen, Brian Michely, Suman </a:t>
            </a:r>
            <a:r>
              <a:rPr lang="en-US" sz="2800" i="1" spc="-70" dirty="0" smtClean="0">
                <a:gradFill>
                  <a:gsLst>
                    <a:gs pos="1250">
                      <a:schemeClr val="bg2"/>
                    </a:gs>
                    <a:gs pos="100000">
                      <a:schemeClr val="bg2"/>
                    </a:gs>
                  </a:gsLst>
                  <a:lin ang="5400000" scaled="0"/>
                </a:gradFill>
                <a:latin typeface="+mj-lt"/>
              </a:rPr>
              <a:t>Chakrabarti, Steve Walker</a:t>
            </a:r>
            <a:endParaRPr lang="en-US" sz="2800" i="1" spc="-70" dirty="0">
              <a:gradFill>
                <a:gsLst>
                  <a:gs pos="1250">
                    <a:schemeClr val="bg2"/>
                  </a:gs>
                  <a:gs pos="100000">
                    <a:schemeClr val="bg2"/>
                  </a:gs>
                </a:gsLst>
                <a:lin ang="5400000" scaled="0"/>
              </a:gradFill>
              <a:latin typeface="+mj-lt"/>
            </a:endParaRPr>
          </a:p>
        </p:txBody>
      </p:sp>
    </p:spTree>
    <p:extLst>
      <p:ext uri="{BB962C8B-B14F-4D97-AF65-F5344CB8AC3E}">
        <p14:creationId xmlns:p14="http://schemas.microsoft.com/office/powerpoint/2010/main" val="117915868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samples and scenarios</a:t>
            </a:r>
            <a:endParaRPr lang="nl-BE" dirty="0"/>
          </a:p>
        </p:txBody>
      </p:sp>
      <p:sp>
        <p:nvSpPr>
          <p:cNvPr id="3" name="Text Placeholder 2"/>
          <p:cNvSpPr>
            <a:spLocks noGrp="1"/>
          </p:cNvSpPr>
          <p:nvPr>
            <p:ph type="body" sz="quarter" idx="10"/>
          </p:nvPr>
        </p:nvSpPr>
        <p:spPr/>
        <p:txBody>
          <a:bodyPr/>
          <a:lstStyle/>
          <a:p>
            <a:r>
              <a:rPr lang="en-US" sz="2800" dirty="0" err="1" smtClean="0"/>
              <a:t>Core.DocumentPicker</a:t>
            </a:r>
            <a:r>
              <a:rPr lang="en-US" sz="2800" dirty="0" smtClean="0"/>
              <a:t> (</a:t>
            </a:r>
            <a:r>
              <a:rPr lang="en-US" sz="2800" dirty="0" err="1">
                <a:solidFill>
                  <a:schemeClr val="tx2"/>
                </a:solidFill>
              </a:rPr>
              <a:t>Stijn</a:t>
            </a:r>
            <a:r>
              <a:rPr lang="en-US" sz="2800" dirty="0">
                <a:solidFill>
                  <a:schemeClr val="tx2"/>
                </a:solidFill>
              </a:rPr>
              <a:t> </a:t>
            </a:r>
            <a:r>
              <a:rPr lang="en-US" sz="2800" dirty="0" err="1" smtClean="0">
                <a:solidFill>
                  <a:schemeClr val="tx2"/>
                </a:solidFill>
              </a:rPr>
              <a:t>Neirinckx</a:t>
            </a:r>
            <a:r>
              <a:rPr lang="en-US" sz="2800" dirty="0" smtClean="0"/>
              <a:t>)</a:t>
            </a:r>
          </a:p>
          <a:p>
            <a:r>
              <a:rPr lang="en-US" sz="2800" dirty="0" err="1" smtClean="0"/>
              <a:t>Core.JSOM.Minicalendar</a:t>
            </a:r>
            <a:r>
              <a:rPr lang="en-US" sz="2800" dirty="0" smtClean="0"/>
              <a:t> (</a:t>
            </a:r>
            <a:r>
              <a:rPr lang="en-US" sz="2800" dirty="0" smtClean="0">
                <a:solidFill>
                  <a:schemeClr val="tx2"/>
                </a:solidFill>
              </a:rPr>
              <a:t>Luis Valencia</a:t>
            </a:r>
            <a:r>
              <a:rPr lang="en-US" sz="2800" dirty="0" smtClean="0"/>
              <a:t>)</a:t>
            </a:r>
          </a:p>
          <a:p>
            <a:r>
              <a:rPr lang="en-US" sz="2800" dirty="0" err="1" smtClean="0"/>
              <a:t>Core.Services.Authenticate</a:t>
            </a:r>
            <a:r>
              <a:rPr lang="en-US" sz="2800" dirty="0" smtClean="0"/>
              <a:t> (</a:t>
            </a:r>
            <a:r>
              <a:rPr lang="en-US" sz="2800" dirty="0">
                <a:solidFill>
                  <a:schemeClr val="tx2"/>
                </a:solidFill>
              </a:rPr>
              <a:t>Bert Jansen</a:t>
            </a:r>
            <a:r>
              <a:rPr lang="en-US" sz="2800" dirty="0" smtClean="0"/>
              <a:t>, Microsoft)</a:t>
            </a:r>
            <a:endParaRPr lang="en-US" sz="2800" dirty="0"/>
          </a:p>
          <a:p>
            <a:r>
              <a:rPr lang="en-US" sz="2800" dirty="0" err="1" smtClean="0"/>
              <a:t>Provisioning.SiteModifier</a:t>
            </a:r>
            <a:r>
              <a:rPr lang="en-US" sz="2800" dirty="0" smtClean="0"/>
              <a:t> </a:t>
            </a:r>
            <a:r>
              <a:rPr lang="en-US" sz="2800" dirty="0"/>
              <a:t>(</a:t>
            </a:r>
            <a:r>
              <a:rPr lang="en-US" sz="2800" dirty="0">
                <a:solidFill>
                  <a:schemeClr val="tx2"/>
                </a:solidFill>
              </a:rPr>
              <a:t>Erwin Van Hunen</a:t>
            </a:r>
            <a:r>
              <a:rPr lang="en-US" sz="2800" dirty="0" smtClean="0"/>
              <a:t>, </a:t>
            </a:r>
            <a:r>
              <a:rPr lang="en-US" sz="2800" dirty="0" err="1" smtClean="0"/>
              <a:t>Knowit</a:t>
            </a:r>
            <a:r>
              <a:rPr lang="en-US" sz="2800" dirty="0" smtClean="0"/>
              <a:t> AB)</a:t>
            </a:r>
            <a:endParaRPr lang="en-US" sz="2800" dirty="0"/>
          </a:p>
          <a:p>
            <a:r>
              <a:rPr lang="nl-BE" sz="2800" dirty="0"/>
              <a:t>Workflow.CustomEvents (</a:t>
            </a:r>
            <a:r>
              <a:rPr lang="nl-BE" sz="2800" dirty="0">
                <a:solidFill>
                  <a:schemeClr val="tx2"/>
                </a:solidFill>
              </a:rPr>
              <a:t>Paolo </a:t>
            </a:r>
            <a:r>
              <a:rPr lang="nl-BE" sz="2800" dirty="0" smtClean="0">
                <a:solidFill>
                  <a:schemeClr val="tx2"/>
                </a:solidFill>
              </a:rPr>
              <a:t>Pialorsi</a:t>
            </a:r>
            <a:r>
              <a:rPr lang="nl-BE" sz="2800" dirty="0" smtClean="0"/>
              <a:t>, PiaSys.com)</a:t>
            </a:r>
          </a:p>
          <a:p>
            <a:r>
              <a:rPr lang="nl-BE" sz="2800" dirty="0"/>
              <a:t>UserProfile.Manipulation.CSOM </a:t>
            </a:r>
            <a:r>
              <a:rPr lang="nl-BE" sz="2800" dirty="0" smtClean="0"/>
              <a:t>(</a:t>
            </a:r>
            <a:r>
              <a:rPr lang="nl-BE" sz="2800" dirty="0" smtClean="0">
                <a:solidFill>
                  <a:schemeClr val="tx2"/>
                </a:solidFill>
              </a:rPr>
              <a:t>Vesa Juvonen</a:t>
            </a:r>
            <a:r>
              <a:rPr lang="nl-BE" sz="2800" dirty="0" smtClean="0"/>
              <a:t>, Microsoft)</a:t>
            </a:r>
            <a:endParaRPr lang="nl-BE" sz="2800" dirty="0"/>
          </a:p>
          <a:p>
            <a:endParaRPr lang="nl-BE" sz="2800" dirty="0"/>
          </a:p>
        </p:txBody>
      </p:sp>
    </p:spTree>
    <p:extLst>
      <p:ext uri="{BB962C8B-B14F-4D97-AF65-F5344CB8AC3E}">
        <p14:creationId xmlns:p14="http://schemas.microsoft.com/office/powerpoint/2010/main" val="392045313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Core.DocumentPicker (Stijn Neirinckx)</a:t>
            </a:r>
            <a:endParaRPr lang="nl-BE" dirty="0"/>
          </a:p>
        </p:txBody>
      </p:sp>
      <p:sp>
        <p:nvSpPr>
          <p:cNvPr id="5" name="Text Placeholder 4"/>
          <p:cNvSpPr>
            <a:spLocks noGrp="1"/>
          </p:cNvSpPr>
          <p:nvPr>
            <p:ph type="body" sz="quarter" idx="10"/>
          </p:nvPr>
        </p:nvSpPr>
        <p:spPr>
          <a:xfrm>
            <a:off x="519112" y="1447799"/>
            <a:ext cx="6570457" cy="2043636"/>
          </a:xfrm>
        </p:spPr>
        <p:txBody>
          <a:bodyPr/>
          <a:lstStyle/>
          <a:p>
            <a:r>
              <a:rPr lang="en-US" dirty="0" smtClean="0"/>
              <a:t>Document picker for provider hosted apps</a:t>
            </a:r>
          </a:p>
          <a:p>
            <a:pPr lvl="1"/>
            <a:r>
              <a:rPr lang="en-US" dirty="0" smtClean="0"/>
              <a:t>Point to host web library for selecting documents</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2036" y="1329045"/>
            <a:ext cx="4656398" cy="533671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400" y="3844600"/>
            <a:ext cx="4963218" cy="1819529"/>
          </a:xfrm>
          <a:prstGeom prst="rect">
            <a:avLst/>
          </a:prstGeom>
          <a:ln>
            <a:solidFill>
              <a:schemeClr val="bg1">
                <a:lumMod val="75000"/>
              </a:schemeClr>
            </a:solidFill>
          </a:ln>
        </p:spPr>
      </p:pic>
    </p:spTree>
    <p:extLst>
      <p:ext uri="{BB962C8B-B14F-4D97-AF65-F5344CB8AC3E}">
        <p14:creationId xmlns:p14="http://schemas.microsoft.com/office/powerpoint/2010/main" val="367688257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2FYMKYENTSWQ-73-309</_dlc_DocId>
    <_dlc_DocIdUrl xmlns="cd87093e-4634-4748-b2c5-9b7dd08436d4">
      <Url>https://msft.spoppe.com/teams/case/cat/apps/GAPPS/_layouts/15/DocIdRedir.aspx?ID=2FYMKYENTSWQ-73-309</Url>
      <Description>2FYMKYENTSWQ-73-309</Description>
    </_dlc_DocIdUrl>
  </documentManagement>
</p:properties>
</file>

<file path=customXml/itemProps1.xml><?xml version="1.0" encoding="utf-8"?>
<ds:datastoreItem xmlns:ds="http://schemas.openxmlformats.org/officeDocument/2006/customXml" ds:itemID="{7BCC35DC-5732-4D00-A5C7-D8C9E301F4D7}"/>
</file>

<file path=customXml/itemProps2.xml><?xml version="1.0" encoding="utf-8"?>
<ds:datastoreItem xmlns:ds="http://schemas.openxmlformats.org/officeDocument/2006/customXml" ds:itemID="{B4606E04-852E-4880-8CD1-0B186F4087B1}"/>
</file>

<file path=customXml/itemProps3.xml><?xml version="1.0" encoding="utf-8"?>
<ds:datastoreItem xmlns:ds="http://schemas.openxmlformats.org/officeDocument/2006/customXml" ds:itemID="{F1AEA8A7-A694-4DB0-82AB-EF48F2E9B6F9}"/>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2681</Words>
  <Application>Microsoft Office PowerPoint</Application>
  <PresentationFormat>Custom</PresentationFormat>
  <Paragraphs>225</Paragraphs>
  <Slides>23</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Call – November 2014</vt:lpstr>
      <vt:lpstr>Agenda</vt:lpstr>
      <vt:lpstr>Where are you located?</vt:lpstr>
      <vt:lpstr>PowerPoint Presentation</vt:lpstr>
      <vt:lpstr>Statistics– Key numbers (previous month)</vt:lpstr>
      <vt:lpstr>PnP Structure – folders and code</vt:lpstr>
      <vt:lpstr>Thank you for your assistance!</vt:lpstr>
      <vt:lpstr>New samples and scenarios</vt:lpstr>
      <vt:lpstr>Core.DocumentPicker (Stijn Neirinckx)</vt:lpstr>
      <vt:lpstr>Core.JSOM.Minicalendar (Luis Valencia)</vt:lpstr>
      <vt:lpstr>Core.Services.Authenticate (Bert Jansen, Microsoft)</vt:lpstr>
      <vt:lpstr>Provisioning.SiteModifier (Erwin Van Hunen, Knowit AB)</vt:lpstr>
      <vt:lpstr>Workflow.CustomEvents (Paolo Pialorsi, PiaSys.com)</vt:lpstr>
      <vt:lpstr>UserProfile.Manipulation.CSOM (Vesa Juvonen, Microsoft)</vt:lpstr>
      <vt:lpstr>Nuget Package is out!</vt:lpstr>
      <vt:lpstr>Updates to PnP Core and miscellaneous</vt:lpstr>
      <vt:lpstr>Master merge</vt:lpstr>
      <vt:lpstr>How to contribute?</vt:lpstr>
      <vt:lpstr>Roadmap – What’s coming?</vt:lpstr>
      <vt:lpstr>Feedback…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2014-11-11T19:56:51Z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EnterpriseDomainTags">
    <vt:lpwstr/>
  </property>
  <property fmtid="{D5CDD505-2E9C-101B-9397-08002B2CF9AE}" pid="18" name="Partners">
    <vt:lpwstr/>
  </property>
  <property fmtid="{D5CDD505-2E9C-101B-9397-08002B2CF9AE}" pid="19" name="Segments">
    <vt:lpwstr/>
  </property>
  <property fmtid="{D5CDD505-2E9C-101B-9397-08002B2CF9AE}" pid="20" name="ActivitiesAndPrograms">
    <vt:lpwstr/>
  </property>
  <property fmtid="{D5CDD505-2E9C-101B-9397-08002B2CF9AE}" pid="21" name="WorkflowChangePath">
    <vt:lpwstr>d3765c0c-e2b5-4307-934b-d5d862e93ab3,3;d3765c0c-e2b5-4307-934b-d5d862e93ab3,3;d3765c0c-e2b5-4307-934b-d5d862e93ab3,23;d3765c0c-e2b5-4307-934b-d5d862e93ab3,28;</vt:lpwstr>
  </property>
  <property fmtid="{D5CDD505-2E9C-101B-9397-08002B2CF9AE}" pid="22" name="Groups">
    <vt:lpwstr>17863;#Office Marketing Group|a07bee86-ad38-44ef-877b-5c34e894c7ed;#19297;#Office Technical Product Marketing|16ddb889-3b91-489d-80f8-c96b7caf7099</vt:lpwstr>
  </property>
  <property fmtid="{D5CDD505-2E9C-101B-9397-08002B2CF9AE}" pid="23" name="Topics">
    <vt:lpwstr/>
  </property>
  <property fmtid="{D5CDD505-2E9C-101B-9397-08002B2CF9AE}" pid="24" name="EnterpriseDomainTagsTaxHTField0">
    <vt:lpwstr/>
  </property>
  <property fmtid="{D5CDD505-2E9C-101B-9397-08002B2CF9AE}" pid="25" name="messageframeworktype">
    <vt:lpwstr>18995;#Office Unmanaged Hub|1e1bb7f5-58a5-4fa2-8263-f1d695d0726e;#18996;#Office Futures|b2b85a55-3707-41f7-bddc-6744ccb5e51c</vt:lpwstr>
  </property>
  <property fmtid="{D5CDD505-2E9C-101B-9397-08002B2CF9AE}" pid="26" name="LastUpdatedByBatchTagging">
    <vt:bool>false</vt:bool>
  </property>
  <property fmtid="{D5CDD505-2E9C-101B-9397-08002B2CF9AE}" pid="27" name="Language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10254;#enterprise|7be59b63-9a97-4305-8844-189a14408896</vt:lpwstr>
  </property>
  <property fmtid="{D5CDD505-2E9C-101B-9397-08002B2CF9AE}" pid="31" name="DocVizPreviewMetadata_Count">
    <vt:i4>21</vt:i4>
  </property>
  <property fmtid="{D5CDD505-2E9C-101B-9397-08002B2CF9AE}" pid="32" name="DocVizPreviewMetadata_0">
    <vt:lpwstr>300x168x1</vt:lpwstr>
  </property>
  <property fmtid="{D5CDD505-2E9C-101B-9397-08002B2CF9AE}" pid="33" name="_dlc_DocIdItemGuid">
    <vt:lpwstr>7aee23d1-7cbc-439a-a734-a0c874ffc41d</vt:lpwstr>
  </property>
</Properties>
</file>